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64" r:id="rId3"/>
    <p:sldId id="265" r:id="rId4"/>
    <p:sldId id="267" r:id="rId5"/>
    <p:sldId id="269" r:id="rId6"/>
    <p:sldId id="352" r:id="rId7"/>
    <p:sldId id="271" r:id="rId8"/>
    <p:sldId id="272" r:id="rId9"/>
    <p:sldId id="277" r:id="rId10"/>
    <p:sldId id="276" r:id="rId11"/>
    <p:sldId id="273" r:id="rId12"/>
    <p:sldId id="288" r:id="rId13"/>
    <p:sldId id="290" r:id="rId14"/>
    <p:sldId id="291" r:id="rId15"/>
    <p:sldId id="294" r:id="rId16"/>
    <p:sldId id="295" r:id="rId17"/>
    <p:sldId id="296" r:id="rId18"/>
    <p:sldId id="297" r:id="rId19"/>
    <p:sldId id="304" r:id="rId20"/>
    <p:sldId id="305" r:id="rId21"/>
    <p:sldId id="306" r:id="rId22"/>
    <p:sldId id="307" r:id="rId23"/>
    <p:sldId id="298" r:id="rId24"/>
    <p:sldId id="299" r:id="rId25"/>
    <p:sldId id="300" r:id="rId26"/>
    <p:sldId id="301" r:id="rId27"/>
    <p:sldId id="302" r:id="rId28"/>
    <p:sldId id="303" r:id="rId29"/>
    <p:sldId id="308" r:id="rId30"/>
    <p:sldId id="311" r:id="rId31"/>
    <p:sldId id="309" r:id="rId32"/>
    <p:sldId id="310" r:id="rId33"/>
    <p:sldId id="312" r:id="rId34"/>
    <p:sldId id="314" r:id="rId35"/>
    <p:sldId id="313" r:id="rId36"/>
    <p:sldId id="315" r:id="rId37"/>
    <p:sldId id="341" r:id="rId38"/>
    <p:sldId id="351" r:id="rId3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7" autoAdjust="0"/>
    <p:restoredTop sz="94660"/>
  </p:normalViewPr>
  <p:slideViewPr>
    <p:cSldViewPr>
      <p:cViewPr varScale="1">
        <p:scale>
          <a:sx n="80" d="100"/>
          <a:sy n="80" d="100"/>
        </p:scale>
        <p:origin x="-114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2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trendline>
            <c:spPr>
              <a:ln w="57150"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cat>
            <c:strRef>
              <c:f>'Sheet1'!$A$2:$A$11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10</c:v>
                </c:pt>
                <c:pt idx="2">
                  <c:v>8</c:v>
                </c:pt>
                <c:pt idx="4">
                  <c:v>6</c:v>
                </c:pt>
                <c:pt idx="6">
                  <c:v>4</c:v>
                </c:pt>
                <c:pt idx="7">
                  <c:v>3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386432"/>
        <c:axId val="30388608"/>
      </c:lineChart>
      <c:catAx>
        <c:axId val="303864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>
                    <a:latin typeface="+mn-lt"/>
                  </a:defRPr>
                </a:pPr>
                <a:r>
                  <a:rPr lang="en-US" sz="1600" b="1" dirty="0" smtClean="0">
                    <a:latin typeface="+mn-lt"/>
                  </a:rPr>
                  <a:t>Use</a:t>
                </a:r>
                <a:endParaRPr lang="en-US" sz="1600" b="1" dirty="0">
                  <a:latin typeface="+mn-lt"/>
                </a:endParaRP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one"/>
        <c:spPr>
          <a:ln w="38100">
            <a:solidFill>
              <a:schemeClr val="tx1"/>
            </a:solidFill>
          </a:ln>
        </c:spPr>
        <c:crossAx val="30388608"/>
        <c:crosses val="autoZero"/>
        <c:auto val="1"/>
        <c:lblAlgn val="ctr"/>
        <c:lblOffset val="100"/>
        <c:noMultiLvlLbl val="0"/>
      </c:catAx>
      <c:valAx>
        <c:axId val="30388608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 smtClean="0"/>
                  <a:t>Quality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spPr>
          <a:ln w="38100">
            <a:solidFill>
              <a:schemeClr val="tx1"/>
            </a:solidFill>
          </a:ln>
        </c:spPr>
        <c:crossAx val="3038643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trendline>
            <c:spPr>
              <a:ln w="57150"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cat>
            <c:strRef>
              <c:f>'Sheet1'!$A$2:$A$11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10</c:v>
                </c:pt>
                <c:pt idx="2">
                  <c:v>8</c:v>
                </c:pt>
                <c:pt idx="4">
                  <c:v>6</c:v>
                </c:pt>
                <c:pt idx="6">
                  <c:v>4</c:v>
                </c:pt>
                <c:pt idx="7">
                  <c:v>3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976896"/>
        <c:axId val="32978816"/>
      </c:lineChart>
      <c:catAx>
        <c:axId val="32976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>
                    <a:latin typeface="+mn-lt"/>
                  </a:defRPr>
                </a:pPr>
                <a:r>
                  <a:rPr lang="en-US" sz="1600" b="1" dirty="0" smtClean="0">
                    <a:latin typeface="+mn-lt"/>
                  </a:rPr>
                  <a:t>Use</a:t>
                </a:r>
                <a:endParaRPr lang="en-US" sz="1600" b="1" dirty="0">
                  <a:latin typeface="+mn-lt"/>
                </a:endParaRP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one"/>
        <c:spPr>
          <a:ln w="38100">
            <a:solidFill>
              <a:schemeClr val="tx1"/>
            </a:solidFill>
          </a:ln>
        </c:spPr>
        <c:crossAx val="32978816"/>
        <c:crosses val="autoZero"/>
        <c:auto val="1"/>
        <c:lblAlgn val="ctr"/>
        <c:lblOffset val="100"/>
        <c:noMultiLvlLbl val="0"/>
      </c:catAx>
      <c:valAx>
        <c:axId val="32978816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 smtClean="0"/>
                  <a:t>Quality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spPr>
          <a:ln w="38100">
            <a:solidFill>
              <a:schemeClr val="tx1"/>
            </a:solidFill>
          </a:ln>
        </c:spPr>
        <c:crossAx val="3297689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trendline>
            <c:spPr>
              <a:ln w="50800"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cat>
            <c:strRef>
              <c:f>'Sheet1'!$A$2:$A$11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10</c:v>
                </c:pt>
                <c:pt idx="2">
                  <c:v>8</c:v>
                </c:pt>
                <c:pt idx="4">
                  <c:v>6</c:v>
                </c:pt>
                <c:pt idx="6">
                  <c:v>4</c:v>
                </c:pt>
                <c:pt idx="7">
                  <c:v>3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73024"/>
        <c:axId val="33079296"/>
      </c:lineChart>
      <c:catAx>
        <c:axId val="33073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 dirty="0" smtClean="0"/>
                  <a:t>Use</a:t>
                </a:r>
                <a:endParaRPr lang="en-US" b="0" dirty="0"/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one"/>
        <c:spPr>
          <a:ln w="38100">
            <a:solidFill>
              <a:schemeClr val="tx1"/>
            </a:solidFill>
          </a:ln>
        </c:spPr>
        <c:crossAx val="33079296"/>
        <c:crosses val="autoZero"/>
        <c:auto val="1"/>
        <c:lblAlgn val="ctr"/>
        <c:lblOffset val="100"/>
        <c:noMultiLvlLbl val="0"/>
      </c:catAx>
      <c:valAx>
        <c:axId val="33079296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Quality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spPr>
          <a:ln w="38100">
            <a:solidFill>
              <a:schemeClr val="tx1"/>
            </a:solidFill>
          </a:ln>
        </c:spPr>
        <c:crossAx val="33073024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trendline>
            <c:spPr>
              <a:ln w="57150"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cat>
            <c:strRef>
              <c:f>'Sheet1'!$A$2:$A$11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10</c:v>
                </c:pt>
                <c:pt idx="2">
                  <c:v>8</c:v>
                </c:pt>
                <c:pt idx="4">
                  <c:v>6</c:v>
                </c:pt>
                <c:pt idx="6">
                  <c:v>4</c:v>
                </c:pt>
                <c:pt idx="7">
                  <c:v>3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875840"/>
        <c:axId val="33882112"/>
      </c:lineChart>
      <c:catAx>
        <c:axId val="33875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>
                    <a:latin typeface="+mn-lt"/>
                  </a:defRPr>
                </a:pPr>
                <a:r>
                  <a:rPr lang="en-US" sz="1600" b="0" dirty="0" smtClean="0">
                    <a:latin typeface="+mn-lt"/>
                  </a:rPr>
                  <a:t>Use</a:t>
                </a:r>
                <a:endParaRPr lang="en-US" sz="1600" b="0" dirty="0">
                  <a:latin typeface="+mn-lt"/>
                </a:endParaRP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one"/>
        <c:spPr>
          <a:ln w="38100">
            <a:solidFill>
              <a:schemeClr val="tx1"/>
            </a:solidFill>
          </a:ln>
        </c:spPr>
        <c:crossAx val="33882112"/>
        <c:crosses val="autoZero"/>
        <c:auto val="1"/>
        <c:lblAlgn val="ctr"/>
        <c:lblOffset val="100"/>
        <c:noMultiLvlLbl val="0"/>
      </c:catAx>
      <c:valAx>
        <c:axId val="33882112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 dirty="0" smtClean="0"/>
                  <a:t>Quality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spPr>
          <a:ln w="38100">
            <a:solidFill>
              <a:schemeClr val="tx1"/>
            </a:solidFill>
          </a:ln>
        </c:spPr>
        <c:crossAx val="3387584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trendline>
            <c:spPr>
              <a:ln w="57150">
                <a:solidFill>
                  <a:schemeClr val="accent1"/>
                </a:solidFill>
              </a:ln>
            </c:spPr>
            <c:trendlineType val="linear"/>
            <c:dispRSqr val="0"/>
            <c:dispEq val="0"/>
          </c:trendline>
          <c:cat>
            <c:strRef>
              <c:f>'Sheet1'!$A$2:$A$11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10</c:v>
                </c:pt>
                <c:pt idx="2">
                  <c:v>8</c:v>
                </c:pt>
                <c:pt idx="4">
                  <c:v>6</c:v>
                </c:pt>
                <c:pt idx="6">
                  <c:v>4</c:v>
                </c:pt>
                <c:pt idx="7">
                  <c:v>3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577024"/>
        <c:axId val="34595584"/>
      </c:lineChart>
      <c:catAx>
        <c:axId val="34577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>
                    <a:latin typeface="+mn-lt"/>
                  </a:defRPr>
                </a:pPr>
                <a:r>
                  <a:rPr lang="en-US" sz="1600" b="1" dirty="0" smtClean="0">
                    <a:latin typeface="+mn-lt"/>
                  </a:rPr>
                  <a:t>Use</a:t>
                </a:r>
                <a:endParaRPr lang="en-US" sz="1600" b="1" dirty="0">
                  <a:latin typeface="+mn-lt"/>
                </a:endParaRP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one"/>
        <c:spPr>
          <a:ln w="38100">
            <a:solidFill>
              <a:schemeClr val="tx1"/>
            </a:solidFill>
          </a:ln>
        </c:spPr>
        <c:crossAx val="34595584"/>
        <c:crosses val="autoZero"/>
        <c:auto val="1"/>
        <c:lblAlgn val="ctr"/>
        <c:lblOffset val="100"/>
        <c:noMultiLvlLbl val="0"/>
      </c:catAx>
      <c:valAx>
        <c:axId val="34595584"/>
        <c:scaling>
          <c:orientation val="minMax"/>
          <c:max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 smtClean="0"/>
                  <a:t>Quality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one"/>
        <c:spPr>
          <a:ln w="38100">
            <a:solidFill>
              <a:schemeClr val="tx1"/>
            </a:solidFill>
          </a:ln>
        </c:spPr>
        <c:crossAx val="34577024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D7D445A-26CD-48BB-A22D-E6260DF3B155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E2053A3-A5A0-4341-A11E-4D60CE7AF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79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F0A6AE4-723E-46C7-886A-EEA981F4F4CC}" type="datetimeFigureOut">
              <a:rPr lang="en-US" smtClean="0"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142DE4E-B031-46DB-82F5-42AAF05D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1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B172-52F2-4547-9349-C51A5FE29A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46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B172-52F2-4547-9349-C51A5FE29A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57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9FB5-8452-4713-8278-1DC1AB63FDE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68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3B172-52F2-4547-9349-C51A5FE29A2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77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9FB5-8452-4713-8278-1DC1AB63FDE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233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69FB5-8452-4713-8278-1DC1AB63FDE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3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8458200" cy="1470025"/>
          </a:xfrm>
        </p:spPr>
        <p:txBody>
          <a:bodyPr/>
          <a:lstStyle/>
          <a:p>
            <a:r>
              <a:rPr lang="en-US" dirty="0" smtClean="0"/>
              <a:t>Monitoring Forest Recreation in Vermont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8534400" cy="2881862"/>
          </a:xfrm>
        </p:spPr>
        <p:txBody>
          <a:bodyPr>
            <a:normAutofit/>
          </a:bodyPr>
          <a:lstStyle/>
          <a:p>
            <a:r>
              <a:rPr lang="en-US" sz="2300" b="1" dirty="0" smtClean="0"/>
              <a:t>William Valliere</a:t>
            </a:r>
          </a:p>
          <a:p>
            <a:r>
              <a:rPr lang="en-US" sz="2300" b="1" dirty="0" smtClean="0"/>
              <a:t>Nathan </a:t>
            </a:r>
            <a:r>
              <a:rPr lang="en-US" sz="2300" b="1" dirty="0" err="1" smtClean="0"/>
              <a:t>Reigner</a:t>
            </a:r>
            <a:endParaRPr lang="en-US" sz="2300" b="1" dirty="0" smtClean="0"/>
          </a:p>
          <a:p>
            <a:r>
              <a:rPr lang="en-US" sz="2300" b="1" dirty="0" smtClean="0"/>
              <a:t>Robert Manning</a:t>
            </a:r>
          </a:p>
          <a:p>
            <a:r>
              <a:rPr lang="en-US" sz="1500" dirty="0" smtClean="0"/>
              <a:t>Park Studies Laboratory</a:t>
            </a:r>
          </a:p>
          <a:p>
            <a:r>
              <a:rPr lang="en-US" sz="1500" dirty="0" smtClean="0"/>
              <a:t>Rubenstein School of Environment and Natural Resources</a:t>
            </a:r>
          </a:p>
          <a:p>
            <a:r>
              <a:rPr lang="en-US" sz="1500" dirty="0" smtClean="0"/>
              <a:t>University of Vermont</a:t>
            </a:r>
          </a:p>
          <a:p>
            <a:r>
              <a:rPr lang="en-US" sz="2300" b="1" dirty="0" smtClean="0"/>
              <a:t>Jessica Savage</a:t>
            </a:r>
          </a:p>
          <a:p>
            <a:r>
              <a:rPr lang="en-US" sz="1500" dirty="0" smtClean="0"/>
              <a:t>Vermont Department of Forests, Parks and Recreation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3733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Based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840014" cy="4325112"/>
          </a:xfrm>
        </p:spPr>
        <p:txBody>
          <a:bodyPr/>
          <a:lstStyle/>
          <a:p>
            <a:r>
              <a:rPr lang="en-US" dirty="0"/>
              <a:t>Standards</a:t>
            </a:r>
          </a:p>
          <a:p>
            <a:pPr lvl="1"/>
            <a:r>
              <a:rPr lang="en-US" i="1" dirty="0"/>
              <a:t>plural </a:t>
            </a:r>
            <a:r>
              <a:rPr lang="en-US" dirty="0"/>
              <a:t>Levels of quality</a:t>
            </a:r>
          </a:p>
          <a:p>
            <a:pPr lvl="1"/>
            <a:r>
              <a:rPr lang="en-US" i="1" dirty="0"/>
              <a:t>singular </a:t>
            </a:r>
            <a:r>
              <a:rPr lang="en-US" dirty="0"/>
              <a:t>Minimum acceptable condition</a:t>
            </a:r>
          </a:p>
          <a:p>
            <a:pPr lvl="1"/>
            <a:r>
              <a:rPr lang="en-US" dirty="0"/>
              <a:t>Limit of acceptable </a:t>
            </a:r>
            <a:r>
              <a:rPr lang="en-US" dirty="0" smtClean="0"/>
              <a:t>change</a:t>
            </a:r>
          </a:p>
          <a:p>
            <a:pPr lvl="1"/>
            <a:endParaRPr lang="en-US" sz="1200" dirty="0" smtClean="0"/>
          </a:p>
          <a:p>
            <a:r>
              <a:rPr lang="en-US" dirty="0" smtClean="0"/>
              <a:t>What quality do we want?</a:t>
            </a:r>
          </a:p>
          <a:p>
            <a:endParaRPr lang="en-US" sz="1200" dirty="0" smtClean="0"/>
          </a:p>
          <a:p>
            <a:r>
              <a:rPr lang="en-US" dirty="0" smtClean="0"/>
              <a:t>How much use?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87095285"/>
              </p:ext>
            </p:extLst>
          </p:nvPr>
        </p:nvGraphicFramePr>
        <p:xfrm>
          <a:off x="5181600" y="2057400"/>
          <a:ext cx="3733800" cy="414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traight Connector 10"/>
          <p:cNvCxnSpPr/>
          <p:nvPr/>
        </p:nvCxnSpPr>
        <p:spPr>
          <a:xfrm flipH="1">
            <a:off x="5638800" y="3048000"/>
            <a:ext cx="838200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638800" y="5029200"/>
            <a:ext cx="2667000" cy="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 rot="2877701">
            <a:off x="7604605" y="4452894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Indicator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638800" y="3990671"/>
            <a:ext cx="1752600" cy="0"/>
          </a:xfrm>
          <a:prstGeom prst="line">
            <a:avLst/>
          </a:prstGeom>
          <a:ln w="38100" cap="rnd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553200" y="3657600"/>
            <a:ext cx="83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LAC</a:t>
            </a:r>
          </a:p>
        </p:txBody>
      </p:sp>
      <p:sp>
        <p:nvSpPr>
          <p:cNvPr id="17" name="Rectangle 16"/>
          <p:cNvSpPr/>
          <p:nvPr/>
        </p:nvSpPr>
        <p:spPr>
          <a:xfrm rot="5400000">
            <a:off x="4730234" y="3801723"/>
            <a:ext cx="2514600" cy="36933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b="1" dirty="0" smtClean="0"/>
              <a:t>Standards of Quality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515100" y="3048000"/>
            <a:ext cx="0" cy="26670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391400" y="3988834"/>
            <a:ext cx="0" cy="1675366"/>
          </a:xfrm>
          <a:prstGeom prst="line">
            <a:avLst/>
          </a:prstGeom>
          <a:ln w="38100" cap="rnd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05800" y="5029200"/>
            <a:ext cx="0" cy="609600"/>
          </a:xfrm>
          <a:prstGeom prst="line">
            <a:avLst/>
          </a:prstGeom>
          <a:ln w="38100" cap="rnd">
            <a:solidFill>
              <a:schemeClr val="bg1">
                <a:lumMod val="50000"/>
              </a:schemeClr>
            </a:solidFill>
            <a:prstDash val="sysDot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73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76200" y="2209800"/>
            <a:ext cx="3048000" cy="14478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Based Management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1638300" y="3886199"/>
            <a:ext cx="2705100" cy="106680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>
              <a:lnSpc>
                <a:spcPct val="90000"/>
              </a:lnSpc>
            </a:pPr>
            <a:r>
              <a:rPr lang="en-US" sz="3200" b="1" dirty="0" smtClean="0"/>
              <a:t># of Encounters</a:t>
            </a:r>
            <a:endParaRPr lang="en-US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1752600" y="3886200"/>
            <a:ext cx="25146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ent-Up Arrow 35"/>
          <p:cNvSpPr/>
          <p:nvPr/>
        </p:nvSpPr>
        <p:spPr>
          <a:xfrm rot="5400000">
            <a:off x="800100" y="3810000"/>
            <a:ext cx="876300" cy="8001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47"/>
          <p:cNvGrpSpPr/>
          <p:nvPr/>
        </p:nvGrpSpPr>
        <p:grpSpPr>
          <a:xfrm>
            <a:off x="4448467" y="3962400"/>
            <a:ext cx="1266533" cy="990600"/>
            <a:chOff x="522110" y="4953000"/>
            <a:chExt cx="1352071" cy="1295400"/>
          </a:xfrm>
          <a:solidFill>
            <a:srgbClr val="FFC000"/>
          </a:solidFill>
        </p:grpSpPr>
        <p:sp>
          <p:nvSpPr>
            <p:cNvPr id="46" name="U-Turn Arrow 45"/>
            <p:cNvSpPr/>
            <p:nvPr/>
          </p:nvSpPr>
          <p:spPr>
            <a:xfrm rot="10800000">
              <a:off x="522110" y="5638800"/>
              <a:ext cx="1303866" cy="609600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U-Turn Arrow 46"/>
            <p:cNvSpPr/>
            <p:nvPr/>
          </p:nvSpPr>
          <p:spPr>
            <a:xfrm>
              <a:off x="570316" y="4953000"/>
              <a:ext cx="1303865" cy="609600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5943600" y="3886200"/>
            <a:ext cx="26670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874911" y="5410200"/>
            <a:ext cx="25146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ent-Up Arrow 30"/>
          <p:cNvSpPr/>
          <p:nvPr/>
        </p:nvSpPr>
        <p:spPr>
          <a:xfrm rot="5400000" flipV="1">
            <a:off x="6612468" y="5350932"/>
            <a:ext cx="872064" cy="838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ent-Up Arrow 31"/>
          <p:cNvSpPr/>
          <p:nvPr/>
        </p:nvSpPr>
        <p:spPr>
          <a:xfrm rot="10800000" flipV="1">
            <a:off x="2785536" y="5181600"/>
            <a:ext cx="872064" cy="838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" y="2514600"/>
            <a:ext cx="25146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en-US" sz="3200" b="1" dirty="0" smtClean="0"/>
              <a:t>Solitude</a:t>
            </a:r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6019800" y="3886200"/>
            <a:ext cx="2514600" cy="1066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>
              <a:lnSpc>
                <a:spcPct val="90000"/>
              </a:lnSpc>
            </a:pPr>
            <a:r>
              <a:rPr lang="en-US" sz="3200" b="1" dirty="0" smtClean="0"/>
              <a:t>Monitor</a:t>
            </a:r>
            <a:endParaRPr lang="en-US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3886200" y="5410200"/>
            <a:ext cx="2514600" cy="10668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>
              <a:lnSpc>
                <a:spcPct val="90000"/>
              </a:lnSpc>
            </a:pPr>
            <a:r>
              <a:rPr lang="en-US" sz="3200" b="1" dirty="0" smtClean="0"/>
              <a:t>5/day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9153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76200" y="2209800"/>
            <a:ext cx="3048000" cy="14478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1905000" y="4038600"/>
            <a:ext cx="25146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en-US" sz="3200" b="1" dirty="0" smtClean="0"/>
              <a:t>Indicators</a:t>
            </a:r>
            <a:endParaRPr lang="en-US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1828800" y="3886200"/>
            <a:ext cx="25146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ent-Up Arrow 35"/>
          <p:cNvSpPr/>
          <p:nvPr/>
        </p:nvSpPr>
        <p:spPr>
          <a:xfrm rot="5400000">
            <a:off x="800100" y="3810000"/>
            <a:ext cx="876300" cy="8001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47"/>
          <p:cNvGrpSpPr/>
          <p:nvPr/>
        </p:nvGrpSpPr>
        <p:grpSpPr>
          <a:xfrm>
            <a:off x="4448467" y="3962400"/>
            <a:ext cx="1266533" cy="990600"/>
            <a:chOff x="522110" y="4953000"/>
            <a:chExt cx="1352071" cy="1295400"/>
          </a:xfrm>
          <a:solidFill>
            <a:srgbClr val="FFC000"/>
          </a:solidFill>
        </p:grpSpPr>
        <p:sp>
          <p:nvSpPr>
            <p:cNvPr id="46" name="U-Turn Arrow 45"/>
            <p:cNvSpPr/>
            <p:nvPr/>
          </p:nvSpPr>
          <p:spPr>
            <a:xfrm rot="10800000">
              <a:off x="522110" y="5638800"/>
              <a:ext cx="1303866" cy="609600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U-Turn Arrow 46"/>
            <p:cNvSpPr/>
            <p:nvPr/>
          </p:nvSpPr>
          <p:spPr>
            <a:xfrm>
              <a:off x="570316" y="4953000"/>
              <a:ext cx="1303865" cy="609600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943600" y="4038600"/>
            <a:ext cx="26670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en-US" sz="3200" b="1" dirty="0" smtClean="0"/>
              <a:t>Monitoring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5943600" y="3886200"/>
            <a:ext cx="26670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951111" y="5562600"/>
            <a:ext cx="25146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en-US" sz="3200" b="1" dirty="0" smtClean="0"/>
              <a:t>Standards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3874911" y="5410200"/>
            <a:ext cx="25146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ent-Up Arrow 30"/>
          <p:cNvSpPr/>
          <p:nvPr/>
        </p:nvSpPr>
        <p:spPr>
          <a:xfrm rot="5400000" flipV="1">
            <a:off x="6612468" y="5350932"/>
            <a:ext cx="872064" cy="838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ent-Up Arrow 31"/>
          <p:cNvSpPr/>
          <p:nvPr/>
        </p:nvSpPr>
        <p:spPr>
          <a:xfrm rot="10800000" flipV="1">
            <a:off x="2785536" y="5181600"/>
            <a:ext cx="872064" cy="838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" y="2514600"/>
            <a:ext cx="25146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en-US" sz="3200" b="1" dirty="0" smtClean="0"/>
              <a:t>Objective</a:t>
            </a:r>
            <a:endParaRPr lang="en-US" sz="2000" dirty="0"/>
          </a:p>
        </p:txBody>
      </p:sp>
      <p:sp>
        <p:nvSpPr>
          <p:cNvPr id="4" name="Oval 3"/>
          <p:cNvSpPr/>
          <p:nvPr/>
        </p:nvSpPr>
        <p:spPr>
          <a:xfrm>
            <a:off x="5741811" y="3361266"/>
            <a:ext cx="3119967" cy="205740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27134767"/>
              </p:ext>
            </p:extLst>
          </p:nvPr>
        </p:nvGraphicFramePr>
        <p:xfrm>
          <a:off x="4648200" y="2057400"/>
          <a:ext cx="4267200" cy="414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28600" y="2257098"/>
            <a:ext cx="4422180" cy="4052576"/>
            <a:chOff x="2738" y="1878"/>
            <a:chExt cx="8785" cy="7736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4203" y="1878"/>
              <a:ext cx="0" cy="6600"/>
            </a:xfrm>
            <a:prstGeom prst="line">
              <a:avLst/>
            </a:prstGeom>
            <a:noFill/>
            <a:ln w="28575">
              <a:solidFill>
                <a:srgbClr val="08080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4203" y="8478"/>
              <a:ext cx="7320" cy="0"/>
            </a:xfrm>
            <a:prstGeom prst="line">
              <a:avLst/>
            </a:prstGeom>
            <a:noFill/>
            <a:ln w="28575">
              <a:solidFill>
                <a:srgbClr val="08080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4203" y="2238"/>
              <a:ext cx="6360" cy="624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u="sng" dirty="0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4203" y="6918"/>
              <a:ext cx="1560" cy="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5763" y="6918"/>
              <a:ext cx="0" cy="156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6963" y="5718"/>
              <a:ext cx="0" cy="276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4203" y="5718"/>
              <a:ext cx="2760" cy="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5251" y="8479"/>
              <a:ext cx="1125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80808"/>
                  </a:solidFill>
                  <a:effectLst/>
                  <a:latin typeface="Arial" pitchFamily="34" charset="0"/>
                  <a:cs typeface="Arial" pitchFamily="34" charset="0"/>
                </a:rPr>
                <a:t>X1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6376" y="8479"/>
              <a:ext cx="1225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80808"/>
                  </a:solidFill>
                  <a:effectLst/>
                  <a:latin typeface="Arial" pitchFamily="34" charset="0"/>
                  <a:cs typeface="Arial" pitchFamily="34" charset="0"/>
                </a:rPr>
                <a:t>X2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6402" y="9084"/>
              <a:ext cx="1962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80808"/>
                  </a:solidFill>
                  <a:effectLst/>
                  <a:cs typeface="Arial" pitchFamily="34" charset="0"/>
                </a:rPr>
                <a:t>Use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046" y="5326"/>
              <a:ext cx="1173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80808"/>
                  </a:solidFill>
                  <a:effectLst/>
                  <a:latin typeface="Arial" pitchFamily="34" charset="0"/>
                  <a:cs typeface="Arial" pitchFamily="34" charset="0"/>
                </a:rPr>
                <a:t>Y2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022" y="6588"/>
              <a:ext cx="1173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80808"/>
                  </a:solidFill>
                  <a:effectLst/>
                  <a:latin typeface="Arial" pitchFamily="34" charset="0"/>
                  <a:cs typeface="Arial" pitchFamily="34" charset="0"/>
                </a:rPr>
                <a:t>Y1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 rot="16200000">
              <a:off x="397" y="4716"/>
              <a:ext cx="5298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80808"/>
                  </a:solidFill>
                  <a:effectLst/>
                  <a:cs typeface="Arial" pitchFamily="34" charset="0"/>
                </a:rPr>
                <a:t>Impact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3" name="Oval 2"/>
          <p:cNvSpPr/>
          <p:nvPr/>
        </p:nvSpPr>
        <p:spPr>
          <a:xfrm>
            <a:off x="4617156" y="3200400"/>
            <a:ext cx="685800" cy="152407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2333" y="3189111"/>
            <a:ext cx="685800" cy="1524076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en-US" dirty="0" smtClean="0"/>
              <a:t>Relationships &amp; 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47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0988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Registers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Permits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Surveys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Counters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800" y="685800"/>
            <a:ext cx="2825750" cy="423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Administrator\Desktop\Mount Rainer\CounterDeployment\IMG_005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656317" y="2603703"/>
            <a:ext cx="272696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1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4114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Registers &amp; Permits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Information</a:t>
            </a:r>
          </a:p>
          <a:p>
            <a:pPr lvl="1"/>
            <a:r>
              <a:rPr lang="en-US" dirty="0" smtClean="0"/>
              <a:t>Volume of use</a:t>
            </a:r>
          </a:p>
          <a:p>
            <a:pPr lvl="1"/>
            <a:r>
              <a:rPr lang="en-US" dirty="0" smtClean="0"/>
              <a:t>Residence of users</a:t>
            </a:r>
          </a:p>
          <a:p>
            <a:pPr lvl="1"/>
            <a:r>
              <a:rPr lang="en-US" dirty="0" smtClean="0"/>
              <a:t>Group sizes</a:t>
            </a:r>
          </a:p>
          <a:p>
            <a:pPr lvl="1"/>
            <a:r>
              <a:rPr lang="en-US" dirty="0" smtClean="0"/>
              <a:t>Destination</a:t>
            </a:r>
          </a:p>
          <a:p>
            <a:pPr lvl="1"/>
            <a:r>
              <a:rPr lang="en-US" dirty="0" smtClean="0"/>
              <a:t>Anecdotal</a:t>
            </a:r>
          </a:p>
          <a:p>
            <a:endParaRPr lang="en-US" sz="1200" dirty="0"/>
          </a:p>
          <a:p>
            <a:r>
              <a:rPr lang="en-US" dirty="0" smtClean="0"/>
              <a:t>Registers are…</a:t>
            </a:r>
          </a:p>
          <a:p>
            <a:pPr lvl="1"/>
            <a:r>
              <a:rPr lang="en-US" dirty="0" smtClean="0"/>
              <a:t>Self-reported</a:t>
            </a:r>
          </a:p>
          <a:p>
            <a:pPr lvl="1"/>
            <a:r>
              <a:rPr lang="en-US" dirty="0" smtClean="0"/>
              <a:t>Specific groups excluded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3970743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5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On or Off Site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Sampling Plan?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Users, Activities, Trips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Perceived Conditions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Management Acceptability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Public Input/User Perspective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Challenges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Burden, Self-Reported, Recruitment</a:t>
            </a:r>
          </a:p>
        </p:txBody>
      </p:sp>
      <p:pic>
        <p:nvPicPr>
          <p:cNvPr id="6146" name="Picture 2" descr="Z:\ParkStudiesLab\Yosemite\2010\Photos\Survey Administration\Dog Lake\DSC0001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6800" y="1524000"/>
            <a:ext cx="3657876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5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49424"/>
            <a:ext cx="3733801" cy="4325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Road, Parking lot, Trail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Placement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Data management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Calibration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465286"/>
            <a:ext cx="3286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850" y="1159764"/>
            <a:ext cx="1962150" cy="204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25" y="743204"/>
            <a:ext cx="2590800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6019800"/>
            <a:ext cx="9182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ctr">
              <a:buNone/>
            </a:pPr>
            <a:r>
              <a:rPr lang="en-US" sz="2800" b="1" dirty="0"/>
              <a:t>Counters provide an </a:t>
            </a:r>
            <a:r>
              <a:rPr lang="en-US" sz="2800" b="1" u="sng" dirty="0"/>
              <a:t>estimate</a:t>
            </a:r>
            <a:r>
              <a:rPr lang="en-US" sz="2800" b="1" dirty="0"/>
              <a:t> of real volume</a:t>
            </a:r>
          </a:p>
        </p:txBody>
      </p:sp>
    </p:spTree>
    <p:extLst>
      <p:ext uri="{BB962C8B-B14F-4D97-AF65-F5344CB8AC3E}">
        <p14:creationId xmlns:p14="http://schemas.microsoft.com/office/powerpoint/2010/main" val="322676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267200" y="3886200"/>
            <a:ext cx="4111199" cy="2273005"/>
          </a:xfrm>
          <a:custGeom>
            <a:avLst/>
            <a:gdLst>
              <a:gd name="connsiteX0" fmla="*/ 4068460 w 4094772"/>
              <a:gd name="connsiteY0" fmla="*/ 45478 h 4486842"/>
              <a:gd name="connsiteX1" fmla="*/ 4039432 w 4094772"/>
              <a:gd name="connsiteY1" fmla="*/ 132564 h 4486842"/>
              <a:gd name="connsiteX2" fmla="*/ 3574975 w 4094772"/>
              <a:gd name="connsiteY2" fmla="*/ 1163078 h 4486842"/>
              <a:gd name="connsiteX3" fmla="*/ 1702632 w 4094772"/>
              <a:gd name="connsiteY3" fmla="*/ 1729135 h 4486842"/>
              <a:gd name="connsiteX4" fmla="*/ 439889 w 4094772"/>
              <a:gd name="connsiteY4" fmla="*/ 2875764 h 4486842"/>
              <a:gd name="connsiteX5" fmla="*/ 62517 w 4094772"/>
              <a:gd name="connsiteY5" fmla="*/ 4385249 h 4486842"/>
              <a:gd name="connsiteX6" fmla="*/ 62517 w 4094772"/>
              <a:gd name="connsiteY6" fmla="*/ 4341707 h 4486842"/>
              <a:gd name="connsiteX0" fmla="*/ 4068460 w 4087066"/>
              <a:gd name="connsiteY0" fmla="*/ 98969 h 4540333"/>
              <a:gd name="connsiteX1" fmla="*/ 4039432 w 4087066"/>
              <a:gd name="connsiteY1" fmla="*/ 186055 h 4540333"/>
              <a:gd name="connsiteX2" fmla="*/ 3865261 w 4087066"/>
              <a:gd name="connsiteY2" fmla="*/ 2043884 h 4540333"/>
              <a:gd name="connsiteX3" fmla="*/ 1702632 w 4087066"/>
              <a:gd name="connsiteY3" fmla="*/ 1782626 h 4540333"/>
              <a:gd name="connsiteX4" fmla="*/ 439889 w 4087066"/>
              <a:gd name="connsiteY4" fmla="*/ 2929255 h 4540333"/>
              <a:gd name="connsiteX5" fmla="*/ 62517 w 4087066"/>
              <a:gd name="connsiteY5" fmla="*/ 4438740 h 4540333"/>
              <a:gd name="connsiteX6" fmla="*/ 62517 w 4087066"/>
              <a:gd name="connsiteY6" fmla="*/ 4395198 h 4540333"/>
              <a:gd name="connsiteX0" fmla="*/ 4068460 w 4094981"/>
              <a:gd name="connsiteY0" fmla="*/ 98969 h 4540333"/>
              <a:gd name="connsiteX1" fmla="*/ 4039432 w 4094981"/>
              <a:gd name="connsiteY1" fmla="*/ 186055 h 4540333"/>
              <a:gd name="connsiteX2" fmla="*/ 3865261 w 4094981"/>
              <a:gd name="connsiteY2" fmla="*/ 2043884 h 4540333"/>
              <a:gd name="connsiteX3" fmla="*/ 1586518 w 4094981"/>
              <a:gd name="connsiteY3" fmla="*/ 2261597 h 4540333"/>
              <a:gd name="connsiteX4" fmla="*/ 439889 w 4094981"/>
              <a:gd name="connsiteY4" fmla="*/ 2929255 h 4540333"/>
              <a:gd name="connsiteX5" fmla="*/ 62517 w 4094981"/>
              <a:gd name="connsiteY5" fmla="*/ 4438740 h 4540333"/>
              <a:gd name="connsiteX6" fmla="*/ 62517 w 4094981"/>
              <a:gd name="connsiteY6" fmla="*/ 4395198 h 4540333"/>
              <a:gd name="connsiteX0" fmla="*/ 4084887 w 4111408"/>
              <a:gd name="connsiteY0" fmla="*/ 98969 h 4521085"/>
              <a:gd name="connsiteX1" fmla="*/ 4055859 w 4111408"/>
              <a:gd name="connsiteY1" fmla="*/ 186055 h 4521085"/>
              <a:gd name="connsiteX2" fmla="*/ 3881688 w 4111408"/>
              <a:gd name="connsiteY2" fmla="*/ 2043884 h 4521085"/>
              <a:gd name="connsiteX3" fmla="*/ 1602945 w 4111408"/>
              <a:gd name="connsiteY3" fmla="*/ 2261597 h 4521085"/>
              <a:gd name="connsiteX4" fmla="*/ 732087 w 4111408"/>
              <a:gd name="connsiteY4" fmla="*/ 3190512 h 4521085"/>
              <a:gd name="connsiteX5" fmla="*/ 78944 w 4111408"/>
              <a:gd name="connsiteY5" fmla="*/ 4438740 h 4521085"/>
              <a:gd name="connsiteX6" fmla="*/ 78944 w 4111408"/>
              <a:gd name="connsiteY6" fmla="*/ 4395198 h 4521085"/>
              <a:gd name="connsiteX0" fmla="*/ 4084887 w 4096766"/>
              <a:gd name="connsiteY0" fmla="*/ 98969 h 4521085"/>
              <a:gd name="connsiteX1" fmla="*/ 4055859 w 4096766"/>
              <a:gd name="connsiteY1" fmla="*/ 186055 h 4521085"/>
              <a:gd name="connsiteX2" fmla="*/ 3881688 w 4096766"/>
              <a:gd name="connsiteY2" fmla="*/ 2043884 h 4521085"/>
              <a:gd name="connsiteX3" fmla="*/ 2110945 w 4096766"/>
              <a:gd name="connsiteY3" fmla="*/ 2334168 h 4521085"/>
              <a:gd name="connsiteX4" fmla="*/ 732087 w 4096766"/>
              <a:gd name="connsiteY4" fmla="*/ 3190512 h 4521085"/>
              <a:gd name="connsiteX5" fmla="*/ 78944 w 4096766"/>
              <a:gd name="connsiteY5" fmla="*/ 4438740 h 4521085"/>
              <a:gd name="connsiteX6" fmla="*/ 78944 w 4096766"/>
              <a:gd name="connsiteY6" fmla="*/ 4395198 h 4521085"/>
              <a:gd name="connsiteX0" fmla="*/ 4084887 w 4099522"/>
              <a:gd name="connsiteY0" fmla="*/ 78249 h 4500365"/>
              <a:gd name="connsiteX1" fmla="*/ 4055859 w 4099522"/>
              <a:gd name="connsiteY1" fmla="*/ 165335 h 4500365"/>
              <a:gd name="connsiteX2" fmla="*/ 3809117 w 4099522"/>
              <a:gd name="connsiteY2" fmla="*/ 1718364 h 4500365"/>
              <a:gd name="connsiteX3" fmla="*/ 2110945 w 4099522"/>
              <a:gd name="connsiteY3" fmla="*/ 2313448 h 4500365"/>
              <a:gd name="connsiteX4" fmla="*/ 732087 w 4099522"/>
              <a:gd name="connsiteY4" fmla="*/ 3169792 h 4500365"/>
              <a:gd name="connsiteX5" fmla="*/ 78944 w 4099522"/>
              <a:gd name="connsiteY5" fmla="*/ 4418020 h 4500365"/>
              <a:gd name="connsiteX6" fmla="*/ 78944 w 4099522"/>
              <a:gd name="connsiteY6" fmla="*/ 4374478 h 4500365"/>
              <a:gd name="connsiteX0" fmla="*/ 4084887 w 4111199"/>
              <a:gd name="connsiteY0" fmla="*/ 52666 h 4474782"/>
              <a:gd name="connsiteX1" fmla="*/ 4055859 w 4111199"/>
              <a:gd name="connsiteY1" fmla="*/ 139752 h 4474782"/>
              <a:gd name="connsiteX2" fmla="*/ 3591402 w 4111199"/>
              <a:gd name="connsiteY2" fmla="*/ 1292748 h 4474782"/>
              <a:gd name="connsiteX3" fmla="*/ 2110945 w 4111199"/>
              <a:gd name="connsiteY3" fmla="*/ 2287865 h 4474782"/>
              <a:gd name="connsiteX4" fmla="*/ 732087 w 4111199"/>
              <a:gd name="connsiteY4" fmla="*/ 3144209 h 4474782"/>
              <a:gd name="connsiteX5" fmla="*/ 78944 w 4111199"/>
              <a:gd name="connsiteY5" fmla="*/ 4392437 h 4474782"/>
              <a:gd name="connsiteX6" fmla="*/ 78944 w 4111199"/>
              <a:gd name="connsiteY6" fmla="*/ 4348895 h 447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199" h="4474782">
                <a:moveTo>
                  <a:pt x="4084887" y="52666"/>
                </a:moveTo>
                <a:cubicBezTo>
                  <a:pt x="4111496" y="3075"/>
                  <a:pt x="4138107" y="-66928"/>
                  <a:pt x="4055859" y="139752"/>
                </a:cubicBezTo>
                <a:cubicBezTo>
                  <a:pt x="3973611" y="346432"/>
                  <a:pt x="3915554" y="934729"/>
                  <a:pt x="3591402" y="1292748"/>
                </a:cubicBezTo>
                <a:cubicBezTo>
                  <a:pt x="3267250" y="1650767"/>
                  <a:pt x="2587497" y="1979288"/>
                  <a:pt x="2110945" y="2287865"/>
                </a:cubicBezTo>
                <a:cubicBezTo>
                  <a:pt x="1634393" y="2596442"/>
                  <a:pt x="1070754" y="2793447"/>
                  <a:pt x="732087" y="3144209"/>
                </a:cubicBezTo>
                <a:cubicBezTo>
                  <a:pt x="393420" y="3494971"/>
                  <a:pt x="187801" y="4191656"/>
                  <a:pt x="78944" y="4392437"/>
                </a:cubicBezTo>
                <a:cubicBezTo>
                  <a:pt x="-29913" y="4593218"/>
                  <a:pt x="-22656" y="4365828"/>
                  <a:pt x="78944" y="4348895"/>
                </a:cubicBezTo>
              </a:path>
            </a:pathLst>
          </a:custGeom>
          <a:noFill/>
          <a:ln w="1016000" cap="rnd">
            <a:solidFill>
              <a:srgbClr val="663300"/>
            </a:solidFill>
            <a:headEnd w="sm" len="sm"/>
            <a:tailEnd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 rot="20308989">
            <a:off x="6189622" y="4757646"/>
            <a:ext cx="269957" cy="4666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272"/>
            <a:ext cx="8229600" cy="1362528"/>
          </a:xfrm>
        </p:spPr>
        <p:txBody>
          <a:bodyPr>
            <a:normAutofit/>
          </a:bodyPr>
          <a:lstStyle/>
          <a:p>
            <a:r>
              <a:rPr lang="en-US" dirty="0" smtClean="0"/>
              <a:t>Trail Counter </a:t>
            </a:r>
            <a:br>
              <a:rPr lang="en-US" dirty="0" smtClean="0"/>
            </a:br>
            <a:r>
              <a:rPr lang="en-US" dirty="0" smtClean="0"/>
              <a:t>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Constriction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Core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Clarity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Specificity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Concealment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7467600" y="4724400"/>
            <a:ext cx="15240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3657600" y="3733800"/>
            <a:ext cx="1524000" cy="16002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5638800" y="3810000"/>
            <a:ext cx="914400" cy="914400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040401" y="3209472"/>
            <a:ext cx="2286000" cy="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7601" y="1580244"/>
            <a:ext cx="0" cy="1600200"/>
          </a:xfrm>
          <a:prstGeom prst="line">
            <a:avLst/>
          </a:prstGeom>
          <a:ln w="3810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>
            <a:off x="3810000" y="847272"/>
            <a:ext cx="1295400" cy="1143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5410200" y="2295072"/>
            <a:ext cx="914400" cy="914400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3048" y="1828800"/>
            <a:ext cx="687152" cy="138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Oval 23"/>
          <p:cNvSpPr/>
          <p:nvPr/>
        </p:nvSpPr>
        <p:spPr>
          <a:xfrm rot="20308989">
            <a:off x="5101650" y="4834091"/>
            <a:ext cx="269957" cy="4666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20308989">
            <a:off x="5066892" y="5367246"/>
            <a:ext cx="269957" cy="4666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9893390">
            <a:off x="5822566" y="3724066"/>
            <a:ext cx="703247" cy="2153556"/>
          </a:xfrm>
          <a:prstGeom prst="triangle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 rot="16200000">
            <a:off x="5287177" y="1323870"/>
            <a:ext cx="703247" cy="2153556"/>
          </a:xfrm>
          <a:prstGeom prst="triangle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791200" y="5226756"/>
            <a:ext cx="1295400" cy="1143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Constriction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Close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Core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Clarity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Specificity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Concealment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47272"/>
            <a:ext cx="8229600" cy="1362528"/>
          </a:xfrm>
        </p:spPr>
        <p:txBody>
          <a:bodyPr>
            <a:normAutofit/>
          </a:bodyPr>
          <a:lstStyle/>
          <a:p>
            <a:r>
              <a:rPr lang="en-US" dirty="0" smtClean="0"/>
              <a:t>Trail Counter </a:t>
            </a:r>
            <a:br>
              <a:rPr lang="en-US" dirty="0" smtClean="0"/>
            </a:br>
            <a:r>
              <a:rPr lang="en-US" dirty="0" smtClean="0"/>
              <a:t>Placement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040401" y="6240460"/>
            <a:ext cx="4798799" cy="794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284699" y="2514879"/>
            <a:ext cx="39901" cy="3696832"/>
          </a:xfrm>
          <a:prstGeom prst="line">
            <a:avLst/>
          </a:prstGeom>
          <a:ln w="6350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5105400" y="1676400"/>
            <a:ext cx="2133600" cy="1905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6838050" y="5931863"/>
            <a:ext cx="400950" cy="279848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8503" y="3276600"/>
            <a:ext cx="150829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Isosceles Triangle 10"/>
          <p:cNvSpPr/>
          <p:nvPr/>
        </p:nvSpPr>
        <p:spPr>
          <a:xfrm rot="16200000">
            <a:off x="7485748" y="3066146"/>
            <a:ext cx="533399" cy="2783108"/>
          </a:xfrm>
          <a:prstGeom prst="triangle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8438250" y="5955449"/>
            <a:ext cx="400950" cy="279848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2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304800" y="2057400"/>
            <a:ext cx="5715000" cy="4495800"/>
          </a:xfrm>
          <a:prstGeom prst="rightArrow">
            <a:avLst>
              <a:gd name="adj1" fmla="val 60703"/>
              <a:gd name="adj2" fmla="val 34303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rIns="2377440" rtlCol="0" anchor="ctr"/>
          <a:lstStyle/>
          <a:p>
            <a:pPr marL="112713" indent="-112713"/>
            <a:r>
              <a:rPr lang="en-US" sz="2400" b="1" dirty="0" smtClean="0"/>
              <a:t>Motivations</a:t>
            </a:r>
          </a:p>
          <a:p>
            <a:pPr marL="112713" indent="-112713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Proficiency</a:t>
            </a:r>
          </a:p>
          <a:p>
            <a:pPr marL="112713" indent="-112713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Physical challenge </a:t>
            </a:r>
          </a:p>
          <a:p>
            <a:pPr marL="112713" indent="-112713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Escape</a:t>
            </a:r>
          </a:p>
          <a:p>
            <a:pPr marL="112713" indent="-112713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Intimacy with nature</a:t>
            </a:r>
          </a:p>
          <a:p>
            <a:pPr marL="112713" indent="-112713">
              <a:buClr>
                <a:schemeClr val="tx2"/>
              </a:buClr>
              <a:buFont typeface="Wingdings" pitchFamily="2" charset="2"/>
              <a:buChar char="§"/>
            </a:pPr>
            <a:r>
              <a:rPr lang="en-US" dirty="0" smtClean="0"/>
              <a:t> </a:t>
            </a:r>
            <a:r>
              <a:rPr lang="en-US" dirty="0" err="1"/>
              <a:t>R</a:t>
            </a:r>
            <a:r>
              <a:rPr lang="en-US" dirty="0" err="1" smtClean="0"/>
              <a:t>eenaction</a:t>
            </a:r>
            <a:r>
              <a:rPr lang="en-US" dirty="0" smtClean="0"/>
              <a:t> of primitive life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8222" y="2808111"/>
            <a:ext cx="2895600" cy="295465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600" dirty="0" smtClean="0">
                <a:solidFill>
                  <a:schemeClr val="tx2"/>
                </a:solidFill>
                <a:latin typeface="ESRI US Forestry 1" pitchFamily="2" charset="0"/>
              </a:rPr>
              <a:t>F</a:t>
            </a:r>
            <a:endParaRPr lang="en-US" sz="18600" dirty="0">
              <a:solidFill>
                <a:schemeClr val="tx2"/>
              </a:solidFill>
              <a:latin typeface="ESRI US Forestry 1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Motivations </a:t>
            </a:r>
            <a:r>
              <a:rPr lang="en-US" dirty="0" smtClean="0">
                <a:sym typeface="Wingdings" pitchFamily="2" charset="2"/>
              </a:rPr>
              <a:t> Benefits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096000" y="2935111"/>
            <a:ext cx="2819400" cy="2737556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Benefits</a:t>
            </a:r>
          </a:p>
          <a:p>
            <a:pPr marL="112713" indent="-112713" algn="ctr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Self esteem</a:t>
            </a:r>
          </a:p>
          <a:p>
            <a:pPr marL="112713" indent="-112713" algn="ctr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Health &amp; strength</a:t>
            </a:r>
          </a:p>
          <a:p>
            <a:pPr marL="112713" indent="-112713" algn="ctr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 Refreshment &amp; rejuvenation</a:t>
            </a:r>
          </a:p>
          <a:p>
            <a:pPr marL="112713" indent="-112713" algn="ctr"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Connection &amp; knowledge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943600"/>
            <a:ext cx="15240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Seeking Solitude</a:t>
            </a:r>
            <a:endParaRPr lang="en-US" sz="24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5943600"/>
            <a:ext cx="2819400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Reflection &amp; Rejuvenation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72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932651" y="1295400"/>
            <a:ext cx="0" cy="5029200"/>
          </a:xfrm>
          <a:prstGeom prst="line">
            <a:avLst/>
          </a:prstGeom>
          <a:ln w="10160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/>
          <p:cNvSpPr/>
          <p:nvPr/>
        </p:nvSpPr>
        <p:spPr>
          <a:xfrm>
            <a:off x="8382000" y="4648200"/>
            <a:ext cx="400950" cy="279848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Constriction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Close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Core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Clarity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Specificity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Concealment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47272"/>
            <a:ext cx="8229600" cy="1362528"/>
          </a:xfrm>
        </p:spPr>
        <p:txBody>
          <a:bodyPr>
            <a:normAutofit/>
          </a:bodyPr>
          <a:lstStyle/>
          <a:p>
            <a:r>
              <a:rPr lang="en-US" dirty="0" smtClean="0"/>
              <a:t>Trail Counter </a:t>
            </a:r>
            <a:br>
              <a:rPr lang="en-US" dirty="0" smtClean="0"/>
            </a:br>
            <a:r>
              <a:rPr lang="en-US" dirty="0" smtClean="0"/>
              <a:t>Placement</a:t>
            </a:r>
            <a:endParaRPr lang="en-US" dirty="0"/>
          </a:p>
        </p:txBody>
      </p:sp>
      <p:sp>
        <p:nvSpPr>
          <p:cNvPr id="9" name="Hexagon 8"/>
          <p:cNvSpPr/>
          <p:nvPr/>
        </p:nvSpPr>
        <p:spPr>
          <a:xfrm>
            <a:off x="7066650" y="4596952"/>
            <a:ext cx="400950" cy="279848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563750" y="4152901"/>
            <a:ext cx="742050" cy="4190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6200000">
            <a:off x="7298365" y="3171089"/>
            <a:ext cx="527163" cy="2706906"/>
          </a:xfrm>
          <a:prstGeom prst="triangle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5183401" y="3429000"/>
            <a:ext cx="2133600" cy="1905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716150" y="4838701"/>
            <a:ext cx="742050" cy="4190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Constriction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Close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Core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Clarity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Specificity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Concealment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47272"/>
            <a:ext cx="8229600" cy="1362528"/>
          </a:xfrm>
        </p:spPr>
        <p:txBody>
          <a:bodyPr>
            <a:normAutofit/>
          </a:bodyPr>
          <a:lstStyle/>
          <a:p>
            <a:r>
              <a:rPr lang="en-US" dirty="0" smtClean="0"/>
              <a:t>Trail Counter </a:t>
            </a:r>
            <a:br>
              <a:rPr lang="en-US" dirty="0" smtClean="0"/>
            </a:br>
            <a:r>
              <a:rPr lang="en-US" dirty="0" smtClean="0"/>
              <a:t>Placement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040401" y="6240460"/>
            <a:ext cx="4798799" cy="794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22499" y="2514879"/>
            <a:ext cx="39901" cy="3696832"/>
          </a:xfrm>
          <a:prstGeom prst="line">
            <a:avLst/>
          </a:prstGeom>
          <a:ln w="6350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2743200" y="1676400"/>
            <a:ext cx="2133600" cy="1905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6838050" y="5931863"/>
            <a:ext cx="400950" cy="279848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78503" y="3276600"/>
            <a:ext cx="150829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Isosceles Triangle 10"/>
          <p:cNvSpPr/>
          <p:nvPr/>
        </p:nvSpPr>
        <p:spPr>
          <a:xfrm rot="16200000">
            <a:off x="5656947" y="2075547"/>
            <a:ext cx="1600200" cy="4916706"/>
          </a:xfrm>
          <a:prstGeom prst="triangle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8438250" y="5955449"/>
            <a:ext cx="400950" cy="279848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7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932651" y="1295400"/>
            <a:ext cx="0" cy="5029200"/>
          </a:xfrm>
          <a:prstGeom prst="line">
            <a:avLst/>
          </a:prstGeom>
          <a:ln w="10160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Hexagon 11"/>
          <p:cNvSpPr/>
          <p:nvPr/>
        </p:nvSpPr>
        <p:spPr>
          <a:xfrm>
            <a:off x="8382000" y="4648200"/>
            <a:ext cx="400950" cy="279848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Constriction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Close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Core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Clarity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Specificity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Concealment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847272"/>
            <a:ext cx="8229600" cy="1362528"/>
          </a:xfrm>
        </p:spPr>
        <p:txBody>
          <a:bodyPr>
            <a:normAutofit/>
          </a:bodyPr>
          <a:lstStyle/>
          <a:p>
            <a:r>
              <a:rPr lang="en-US" dirty="0" smtClean="0"/>
              <a:t>Trail Counter </a:t>
            </a:r>
            <a:br>
              <a:rPr lang="en-US" dirty="0" smtClean="0"/>
            </a:br>
            <a:r>
              <a:rPr lang="en-US" dirty="0" smtClean="0"/>
              <a:t>Placement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2973601" y="3429000"/>
            <a:ext cx="2133600" cy="1905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7066650" y="4596952"/>
            <a:ext cx="400950" cy="279848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6200000">
            <a:off x="5656947" y="2075547"/>
            <a:ext cx="1600200" cy="4916706"/>
          </a:xfrm>
          <a:prstGeom prst="triangle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563750" y="4152901"/>
            <a:ext cx="742050" cy="4190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716150" y="4838701"/>
            <a:ext cx="742050" cy="4190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63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272"/>
            <a:ext cx="8229600" cy="1362528"/>
          </a:xfrm>
        </p:spPr>
        <p:txBody>
          <a:bodyPr>
            <a:normAutofit/>
          </a:bodyPr>
          <a:lstStyle/>
          <a:p>
            <a:r>
              <a:rPr lang="en-US" dirty="0" smtClean="0"/>
              <a:t>Trail Counter </a:t>
            </a:r>
            <a:br>
              <a:rPr lang="en-US" dirty="0" smtClean="0"/>
            </a:br>
            <a:r>
              <a:rPr lang="en-US" dirty="0" smtClean="0"/>
              <a:t>Placement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40401" y="6240460"/>
            <a:ext cx="4798799" cy="794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89299" y="2514879"/>
            <a:ext cx="39901" cy="3696832"/>
          </a:xfrm>
          <a:prstGeom prst="line">
            <a:avLst/>
          </a:prstGeom>
          <a:ln w="6350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>
            <a:off x="3810000" y="1676400"/>
            <a:ext cx="2133600" cy="1905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7620000" y="4859788"/>
            <a:ext cx="1447800" cy="1380672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0" y="3276600"/>
            <a:ext cx="150829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Isosceles Triangle 25"/>
          <p:cNvSpPr/>
          <p:nvPr/>
        </p:nvSpPr>
        <p:spPr>
          <a:xfrm rot="16200000">
            <a:off x="6351257" y="2693655"/>
            <a:ext cx="973587" cy="3697502"/>
          </a:xfrm>
          <a:prstGeom prst="triangle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Constriction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Core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Clarity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Specificity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Concealment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Double Bracket 22"/>
          <p:cNvSpPr/>
          <p:nvPr/>
        </p:nvSpPr>
        <p:spPr>
          <a:xfrm>
            <a:off x="5829300" y="3733800"/>
            <a:ext cx="1508297" cy="1524000"/>
          </a:xfrm>
          <a:prstGeom prst="bracketPair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272"/>
            <a:ext cx="8229600" cy="1362528"/>
          </a:xfrm>
        </p:spPr>
        <p:txBody>
          <a:bodyPr>
            <a:normAutofit/>
          </a:bodyPr>
          <a:lstStyle/>
          <a:p>
            <a:r>
              <a:rPr lang="en-US" dirty="0" smtClean="0"/>
              <a:t>Trail Counter </a:t>
            </a:r>
            <a:br>
              <a:rPr lang="en-US" dirty="0" smtClean="0"/>
            </a:br>
            <a:r>
              <a:rPr lang="en-US" dirty="0" smtClean="0"/>
              <a:t>Placement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40401" y="6240460"/>
            <a:ext cx="4798799" cy="794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0" y="3276600"/>
            <a:ext cx="150829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Administrator\AppData\Local\Microsoft\Windows\Temporary Internet Files\Content.IE5\IMWTVEHN\MC900383058[1].wmf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CCE5CC"/>
              </a:clrFrom>
              <a:clrTo>
                <a:srgbClr val="CCE5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0" b="-1"/>
          <a:stretch/>
        </p:blipFill>
        <p:spPr bwMode="auto">
          <a:xfrm>
            <a:off x="3962400" y="3886200"/>
            <a:ext cx="273840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2-Point Star 3"/>
          <p:cNvSpPr/>
          <p:nvPr/>
        </p:nvSpPr>
        <p:spPr>
          <a:xfrm>
            <a:off x="6443548" y="609600"/>
            <a:ext cx="1752602" cy="1676679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989299" y="2514879"/>
            <a:ext cx="39901" cy="3696832"/>
          </a:xfrm>
          <a:prstGeom prst="line">
            <a:avLst/>
          </a:prstGeom>
          <a:ln w="6350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>
            <a:off x="3810000" y="1676400"/>
            <a:ext cx="2133600" cy="1905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6200000">
            <a:off x="6351257" y="2693655"/>
            <a:ext cx="973587" cy="3697502"/>
          </a:xfrm>
          <a:prstGeom prst="triangle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Constriction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Core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Clarity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Specificity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Concealment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07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272"/>
            <a:ext cx="8229600" cy="1362528"/>
          </a:xfrm>
        </p:spPr>
        <p:txBody>
          <a:bodyPr>
            <a:normAutofit/>
          </a:bodyPr>
          <a:lstStyle/>
          <a:p>
            <a:r>
              <a:rPr lang="en-US" dirty="0" smtClean="0"/>
              <a:t>Trail Counter </a:t>
            </a:r>
            <a:br>
              <a:rPr lang="en-US" dirty="0" smtClean="0"/>
            </a:br>
            <a:r>
              <a:rPr lang="en-US" dirty="0" smtClean="0"/>
              <a:t>Placement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40401" y="6240460"/>
            <a:ext cx="4798799" cy="794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89299" y="2514879"/>
            <a:ext cx="39901" cy="3696832"/>
          </a:xfrm>
          <a:prstGeom prst="line">
            <a:avLst/>
          </a:prstGeom>
          <a:ln w="6350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>
            <a:off x="3810000" y="1676400"/>
            <a:ext cx="2133600" cy="1905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0" y="3276600"/>
            <a:ext cx="150829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Administrator\AppData\Local\Microsoft\Windows\Temporary Internet Files\Content.IE5\IMWTVEHN\MC900383058[1].wmf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CCE5CC"/>
              </a:clrFrom>
              <a:clrTo>
                <a:srgbClr val="CCE5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0" b="-1"/>
          <a:stretch/>
        </p:blipFill>
        <p:spPr bwMode="auto">
          <a:xfrm>
            <a:off x="6826948" y="3886200"/>
            <a:ext cx="273840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Isosceles Triangle 25"/>
          <p:cNvSpPr/>
          <p:nvPr/>
        </p:nvSpPr>
        <p:spPr>
          <a:xfrm rot="16200000">
            <a:off x="6351257" y="2693655"/>
            <a:ext cx="973587" cy="3697502"/>
          </a:xfrm>
          <a:prstGeom prst="triangle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8195" idx="0"/>
          </p:cNvCxnSpPr>
          <p:nvPr/>
        </p:nvCxnSpPr>
        <p:spPr>
          <a:xfrm>
            <a:off x="6621548" y="1676400"/>
            <a:ext cx="1574603" cy="22098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8195" idx="0"/>
          </p:cNvCxnSpPr>
          <p:nvPr/>
        </p:nvCxnSpPr>
        <p:spPr>
          <a:xfrm flipH="1">
            <a:off x="5521275" y="3886200"/>
            <a:ext cx="2674876" cy="497515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38050" y="1295539"/>
            <a:ext cx="1772550" cy="291876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715001" y="4214303"/>
            <a:ext cx="2895600" cy="328103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2-Point Star 3"/>
          <p:cNvSpPr/>
          <p:nvPr/>
        </p:nvSpPr>
        <p:spPr>
          <a:xfrm>
            <a:off x="5595469" y="457200"/>
            <a:ext cx="1752602" cy="1676679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Constriction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Core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Clarity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Specificity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Concealment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6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272"/>
            <a:ext cx="8229600" cy="1362528"/>
          </a:xfrm>
        </p:spPr>
        <p:txBody>
          <a:bodyPr>
            <a:normAutofit/>
          </a:bodyPr>
          <a:lstStyle/>
          <a:p>
            <a:r>
              <a:rPr lang="en-US" dirty="0" smtClean="0"/>
              <a:t>Trail Counter </a:t>
            </a:r>
            <a:br>
              <a:rPr lang="en-US" dirty="0" smtClean="0"/>
            </a:br>
            <a:r>
              <a:rPr lang="en-US" dirty="0" smtClean="0"/>
              <a:t>Placement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40401" y="6240460"/>
            <a:ext cx="4798799" cy="7940"/>
          </a:xfrm>
          <a:prstGeom prst="line">
            <a:avLst/>
          </a:prstGeom>
          <a:ln w="762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989299" y="2514879"/>
            <a:ext cx="39901" cy="3696832"/>
          </a:xfrm>
          <a:prstGeom prst="line">
            <a:avLst/>
          </a:prstGeom>
          <a:ln w="63500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/>
          <p:cNvSpPr/>
          <p:nvPr/>
        </p:nvSpPr>
        <p:spPr>
          <a:xfrm>
            <a:off x="3810000" y="1676400"/>
            <a:ext cx="2133600" cy="1905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0" y="3276600"/>
            <a:ext cx="150829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Users\Administrator\AppData\Local\Microsoft\Windows\Temporary Internet Files\Content.IE5\IMWTVEHN\MC900383058[1].wmf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CCE5CC"/>
              </a:clrFrom>
              <a:clrTo>
                <a:srgbClr val="CCE5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0" b="-1"/>
          <a:stretch/>
        </p:blipFill>
        <p:spPr bwMode="auto">
          <a:xfrm>
            <a:off x="6826948" y="3886200"/>
            <a:ext cx="273840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Isosceles Triangle 25"/>
          <p:cNvSpPr/>
          <p:nvPr/>
        </p:nvSpPr>
        <p:spPr>
          <a:xfrm rot="16200000">
            <a:off x="6351257" y="2693655"/>
            <a:ext cx="973587" cy="3697502"/>
          </a:xfrm>
          <a:prstGeom prst="triangle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410200" y="2209800"/>
            <a:ext cx="2438401" cy="2332606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562600" y="2362200"/>
            <a:ext cx="2514601" cy="2362200"/>
          </a:xfrm>
          <a:prstGeom prst="line">
            <a:avLst/>
          </a:prstGeom>
          <a:ln w="57150">
            <a:solidFill>
              <a:srgbClr val="FFC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2-Point Star 3"/>
          <p:cNvSpPr/>
          <p:nvPr/>
        </p:nvSpPr>
        <p:spPr>
          <a:xfrm>
            <a:off x="7319849" y="1086709"/>
            <a:ext cx="1752602" cy="1676679"/>
          </a:xfrm>
          <a:prstGeom prst="star3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Constriction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Core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Clarity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Specificity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Concealment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272"/>
            <a:ext cx="8229600" cy="1362528"/>
          </a:xfrm>
        </p:spPr>
        <p:txBody>
          <a:bodyPr>
            <a:normAutofit/>
          </a:bodyPr>
          <a:lstStyle/>
          <a:p>
            <a:r>
              <a:rPr lang="en-US" dirty="0" smtClean="0"/>
              <a:t>Trail Counter </a:t>
            </a:r>
            <a:br>
              <a:rPr lang="en-US" dirty="0" smtClean="0"/>
            </a:br>
            <a:r>
              <a:rPr lang="en-US" dirty="0" smtClean="0"/>
              <a:t>Placement</a:t>
            </a:r>
            <a:endParaRPr lang="en-US" dirty="0"/>
          </a:p>
        </p:txBody>
      </p:sp>
      <p:pic>
        <p:nvPicPr>
          <p:cNvPr id="9218" name="Picture 2" descr="Z:\ParkStudiesLab\Yosemite\2010\Schematics\GIS Schematics\YoseSchematicsRound1\Dog Lake Whole Are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1676400"/>
            <a:ext cx="5562600" cy="464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Constriction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Core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Clarity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Specificity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Concealment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1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272"/>
            <a:ext cx="8229600" cy="1362528"/>
          </a:xfrm>
        </p:spPr>
        <p:txBody>
          <a:bodyPr>
            <a:normAutofit/>
          </a:bodyPr>
          <a:lstStyle/>
          <a:p>
            <a:r>
              <a:rPr lang="en-US" dirty="0" smtClean="0"/>
              <a:t>Trail Counter </a:t>
            </a:r>
            <a:br>
              <a:rPr lang="en-US" dirty="0" smtClean="0"/>
            </a:br>
            <a:r>
              <a:rPr lang="en-US" dirty="0" smtClean="0"/>
              <a:t>Placement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325112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Constriction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Close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Core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Clarity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Specificity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Concealment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7200" y="1219200"/>
            <a:ext cx="3907031" cy="505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64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272"/>
            <a:ext cx="8229600" cy="1362528"/>
          </a:xfrm>
        </p:spPr>
        <p:txBody>
          <a:bodyPr>
            <a:normAutofit/>
          </a:bodyPr>
          <a:lstStyle/>
          <a:p>
            <a:r>
              <a:rPr lang="en-US" dirty="0" smtClean="0"/>
              <a:t>Trail Counter Placement</a:t>
            </a:r>
            <a:endParaRPr lang="en-US" dirty="0"/>
          </a:p>
        </p:txBody>
      </p:sp>
      <p:pic>
        <p:nvPicPr>
          <p:cNvPr id="11266" name="Picture 2" descr="C:\Users\Administrator\Desktop\Mount Rainer\CounterDeployment\IMG_0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0" y="1828800"/>
            <a:ext cx="72771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7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&amp; Setting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83444" y="3581400"/>
            <a:ext cx="2254956" cy="762000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Motivations</a:t>
            </a:r>
            <a:endParaRPr lang="en-US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6736644" y="3581400"/>
            <a:ext cx="2254956" cy="76200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Benefits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124200" y="2133600"/>
            <a:ext cx="2895600" cy="3810000"/>
            <a:chOff x="2590800" y="2209800"/>
            <a:chExt cx="2895600" cy="3810000"/>
          </a:xfrm>
        </p:grpSpPr>
        <p:sp>
          <p:nvSpPr>
            <p:cNvPr id="13" name="Rounded Rectangle 12"/>
            <p:cNvSpPr/>
            <p:nvPr/>
          </p:nvSpPr>
          <p:spPr>
            <a:xfrm>
              <a:off x="2743200" y="2362200"/>
              <a:ext cx="2590800" cy="25146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r>
                <a:rPr lang="en-US" sz="4200" dirty="0" smtClean="0">
                  <a:solidFill>
                    <a:schemeClr val="accent6"/>
                  </a:solidFill>
                  <a:latin typeface="ESRI US Forestry 1" pitchFamily="2" charset="0"/>
                </a:rPr>
                <a:t>F È | </a:t>
              </a:r>
            </a:p>
            <a:p>
              <a:pPr algn="ctr"/>
              <a:r>
                <a:rPr lang="en-US" sz="4200" dirty="0" smtClean="0">
                  <a:solidFill>
                    <a:schemeClr val="accent6"/>
                  </a:solidFill>
                  <a:latin typeface="ESRI US Forestry 1" pitchFamily="2" charset="0"/>
                </a:rPr>
                <a:t>© l [ </a:t>
              </a:r>
            </a:p>
            <a:p>
              <a:pPr algn="ctr"/>
              <a:r>
                <a:rPr lang="en-US" sz="4200" dirty="0" smtClean="0">
                  <a:solidFill>
                    <a:schemeClr val="accent6"/>
                  </a:solidFill>
                  <a:latin typeface="ESRI US Forestry 1" pitchFamily="2" charset="0"/>
                </a:rPr>
                <a:t>T 5 9</a:t>
              </a:r>
            </a:p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Activities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590800" y="2209800"/>
              <a:ext cx="2895600" cy="3810000"/>
            </a:xfrm>
            <a:prstGeom prst="roundRect">
              <a:avLst/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Setting</a:t>
              </a:r>
            </a:p>
            <a:p>
              <a:pPr marL="112713" indent="-112713" algn="ctr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dirty="0" smtClean="0">
                  <a:solidFill>
                    <a:schemeClr val="tx1"/>
                  </a:solidFill>
                </a:rPr>
                <a:t>Rural </a:t>
              </a: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 Primitive</a:t>
              </a:r>
            </a:p>
            <a:p>
              <a:pPr marL="112713" indent="-112713" algn="ctr">
                <a:buClr>
                  <a:schemeClr val="accent1"/>
                </a:buClr>
                <a:buFont typeface="Wingdings" pitchFamily="2" charset="2"/>
                <a:buChar char="§"/>
              </a:pP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Place </a:t>
              </a:r>
              <a:r>
                <a:rPr lang="en-US" dirty="0">
                  <a:solidFill>
                    <a:schemeClr val="tx1"/>
                  </a:solidFill>
                  <a:sym typeface="Wingdings" pitchFamily="2" charset="2"/>
                </a:rPr>
                <a:t>q</a:t>
              </a:r>
              <a:r>
                <a:rPr lang="en-US" dirty="0" smtClean="0">
                  <a:solidFill>
                    <a:schemeClr val="tx1"/>
                  </a:solidFill>
                  <a:sym typeface="Wingdings" pitchFamily="2" charset="2"/>
                </a:rPr>
                <a:t>ualities</a:t>
              </a:r>
              <a:endParaRPr lang="en-US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4800" y="6320135"/>
            <a:ext cx="15240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Solitude</a:t>
            </a:r>
            <a:endParaRPr lang="en-US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6320135"/>
            <a:ext cx="17526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Reflection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8111" y="6324600"/>
            <a:ext cx="3505200" cy="461665"/>
          </a:xfrm>
          <a:prstGeom prst="rect">
            <a:avLst/>
          </a:prstGeom>
          <a:gradFill flip="none" rotWithShape="1">
            <a:gsLst>
              <a:gs pos="34000">
                <a:schemeClr val="accent6"/>
              </a:gs>
              <a:gs pos="50000">
                <a:schemeClr val="accent1"/>
              </a:gs>
              <a:gs pos="10000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35000">
                  <a:schemeClr val="accent6">
                    <a:lumMod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Hike in a State Park</a:t>
            </a:r>
            <a:endParaRPr lang="en-US" sz="2400" dirty="0">
              <a:latin typeface="+mj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460978" y="3962400"/>
            <a:ext cx="666044" cy="1588"/>
          </a:xfrm>
          <a:prstGeom prst="straightConnector1">
            <a:avLst/>
          </a:prstGeom>
          <a:ln w="698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062134" y="3962400"/>
            <a:ext cx="666044" cy="1588"/>
          </a:xfrm>
          <a:prstGeom prst="straightConnector1">
            <a:avLst/>
          </a:prstGeom>
          <a:ln w="698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6" idx="3"/>
            <a:endCxn id="19" idx="1"/>
          </p:cNvCxnSpPr>
          <p:nvPr/>
        </p:nvCxnSpPr>
        <p:spPr>
          <a:xfrm>
            <a:off x="1828800" y="6550968"/>
            <a:ext cx="979311" cy="4465"/>
          </a:xfrm>
          <a:prstGeom prst="straightConnector1">
            <a:avLst/>
          </a:prstGeom>
          <a:ln w="698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3"/>
            <a:endCxn id="17" idx="1"/>
          </p:cNvCxnSpPr>
          <p:nvPr/>
        </p:nvCxnSpPr>
        <p:spPr>
          <a:xfrm flipV="1">
            <a:off x="6313311" y="6550968"/>
            <a:ext cx="849489" cy="4465"/>
          </a:xfrm>
          <a:prstGeom prst="straightConnector1">
            <a:avLst/>
          </a:prstGeom>
          <a:ln w="698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272"/>
            <a:ext cx="8229600" cy="1362528"/>
          </a:xfrm>
        </p:spPr>
        <p:txBody>
          <a:bodyPr>
            <a:normAutofit/>
          </a:bodyPr>
          <a:lstStyle/>
          <a:p>
            <a:r>
              <a:rPr lang="en-US" dirty="0" smtClean="0"/>
              <a:t>Trail Counter Placement</a:t>
            </a:r>
            <a:endParaRPr lang="en-US" dirty="0"/>
          </a:p>
        </p:txBody>
      </p:sp>
      <p:pic>
        <p:nvPicPr>
          <p:cNvPr id="11266" name="Picture 2" descr="C:\Users\Administrator\Desktop\Mount Rainer\CounterDeployment\IMG_0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0" y="1828800"/>
            <a:ext cx="72771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248400" y="4330700"/>
            <a:ext cx="457200" cy="469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272"/>
            <a:ext cx="8229600" cy="1362528"/>
          </a:xfrm>
        </p:spPr>
        <p:txBody>
          <a:bodyPr>
            <a:normAutofit/>
          </a:bodyPr>
          <a:lstStyle/>
          <a:p>
            <a:r>
              <a:rPr lang="en-US" dirty="0" smtClean="0"/>
              <a:t>Trail Counter Placement</a:t>
            </a:r>
            <a:endParaRPr lang="en-US" dirty="0"/>
          </a:p>
        </p:txBody>
      </p:sp>
      <p:pic>
        <p:nvPicPr>
          <p:cNvPr id="11266" name="Picture 2" descr="C:\Users\Administrator\Desktop\Mount Rainer\CounterDeployment\IMG_001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1905000"/>
            <a:ext cx="7924800" cy="48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272"/>
            <a:ext cx="8229600" cy="1362528"/>
          </a:xfrm>
        </p:spPr>
        <p:txBody>
          <a:bodyPr>
            <a:normAutofit/>
          </a:bodyPr>
          <a:lstStyle/>
          <a:p>
            <a:r>
              <a:rPr lang="en-US" dirty="0" smtClean="0"/>
              <a:t>Trail Counter Placement</a:t>
            </a:r>
            <a:endParaRPr lang="en-US" dirty="0"/>
          </a:p>
        </p:txBody>
      </p:sp>
      <p:pic>
        <p:nvPicPr>
          <p:cNvPr id="11266" name="Picture 2" descr="C:\Users\Administrator\Desktop\Mount Rainer\CounterDeployment\IMG_00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0" y="1828800"/>
            <a:ext cx="7277100" cy="485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sosceles Triangle 2"/>
          <p:cNvSpPr/>
          <p:nvPr/>
        </p:nvSpPr>
        <p:spPr>
          <a:xfrm rot="5400000">
            <a:off x="2489200" y="1524000"/>
            <a:ext cx="1981199" cy="6096000"/>
          </a:xfrm>
          <a:prstGeom prst="triangle">
            <a:avLst/>
          </a:prstGeom>
          <a:solidFill>
            <a:srgbClr val="FF0000">
              <a:alpha val="2509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Intermediate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Regression Modeling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Calibration</a:t>
            </a:r>
          </a:p>
          <a:p>
            <a:pPr lvl="1">
              <a:lnSpc>
                <a:spcPct val="150000"/>
              </a:lnSpc>
            </a:pPr>
            <a:r>
              <a:rPr lang="en-US" sz="3000" dirty="0" smtClean="0"/>
              <a:t>Site to Site Prediction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16220" y="2209800"/>
            <a:ext cx="4075380" cy="2891815"/>
            <a:chOff x="4572000" y="2057400"/>
            <a:chExt cx="3665537" cy="209656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057400"/>
              <a:ext cx="3208337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638800" y="3886200"/>
              <a:ext cx="1905000" cy="267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Counter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72000" y="2286000"/>
              <a:ext cx="415237" cy="1219200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US" dirty="0" smtClean="0"/>
                <a:t>Reality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90600" y="4892915"/>
                <a:ext cx="2590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latin typeface="+mj-lt"/>
                  </a:rPr>
                  <a:t>y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/>
                      </a:rPr>
                      <m:t>=</m:t>
                    </m:r>
                    <m:r>
                      <a:rPr lang="el-GR" sz="54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54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sz="5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4892915"/>
                <a:ext cx="25908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2706"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8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</a:t>
            </a:r>
          </a:p>
          <a:p>
            <a:pPr lvl="1"/>
            <a:r>
              <a:rPr lang="en-US" dirty="0" smtClean="0"/>
              <a:t>1 count</a:t>
            </a:r>
          </a:p>
          <a:p>
            <a:r>
              <a:rPr lang="en-US" dirty="0" smtClean="0"/>
              <a:t>Reality</a:t>
            </a:r>
          </a:p>
          <a:p>
            <a:pPr lvl="1"/>
            <a:r>
              <a:rPr lang="en-US" dirty="0" smtClean="0"/>
              <a:t>2 individuals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635450" y="1295400"/>
            <a:ext cx="0" cy="5029200"/>
          </a:xfrm>
          <a:prstGeom prst="line">
            <a:avLst/>
          </a:prstGeom>
          <a:ln w="25400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1676400" y="4114800"/>
            <a:ext cx="2133600" cy="1905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813770" y="2840723"/>
            <a:ext cx="692151" cy="4916706"/>
          </a:xfrm>
          <a:prstGeom prst="triangle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55949" y="5111750"/>
            <a:ext cx="742050" cy="4190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9248" y="5118100"/>
            <a:ext cx="742050" cy="4190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</a:t>
            </a:r>
          </a:p>
          <a:p>
            <a:pPr lvl="1"/>
            <a:r>
              <a:rPr lang="en-US" dirty="0" smtClean="0"/>
              <a:t>2 counts</a:t>
            </a:r>
          </a:p>
          <a:p>
            <a:r>
              <a:rPr lang="en-US" dirty="0" smtClean="0"/>
              <a:t>Reality</a:t>
            </a:r>
          </a:p>
          <a:p>
            <a:pPr lvl="1"/>
            <a:r>
              <a:rPr lang="en-US" dirty="0" smtClean="0"/>
              <a:t>1 individual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635450" y="1295400"/>
            <a:ext cx="0" cy="5029200"/>
          </a:xfrm>
          <a:prstGeom prst="line">
            <a:avLst/>
          </a:prstGeom>
          <a:ln w="10160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Hexagon 4"/>
          <p:cNvSpPr/>
          <p:nvPr/>
        </p:nvSpPr>
        <p:spPr>
          <a:xfrm>
            <a:off x="7084799" y="5334000"/>
            <a:ext cx="400950" cy="279848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1676400" y="4114800"/>
            <a:ext cx="2133600" cy="1905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/>
          <p:cNvSpPr/>
          <p:nvPr/>
        </p:nvSpPr>
        <p:spPr>
          <a:xfrm>
            <a:off x="5769449" y="5282752"/>
            <a:ext cx="400950" cy="279848"/>
          </a:xfrm>
          <a:prstGeom prst="hexag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359746" y="2761347"/>
            <a:ext cx="1600200" cy="4916706"/>
          </a:xfrm>
          <a:prstGeom prst="triangle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66549" y="4648200"/>
            <a:ext cx="742050" cy="4190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66549" y="5372101"/>
            <a:ext cx="742050" cy="41909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flipV="1">
            <a:off x="6489700" y="5067298"/>
            <a:ext cx="304800" cy="546549"/>
          </a:xfrm>
          <a:prstGeom prst="downArrow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3400" y="2133600"/>
            <a:ext cx="4768827" cy="23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</a:t>
            </a:r>
          </a:p>
          <a:p>
            <a:pPr lvl="1"/>
            <a:r>
              <a:rPr lang="en-US" dirty="0" smtClean="0"/>
              <a:t>Counter</a:t>
            </a:r>
          </a:p>
          <a:p>
            <a:r>
              <a:rPr lang="en-US" dirty="0" smtClean="0"/>
              <a:t>Reality</a:t>
            </a:r>
          </a:p>
          <a:p>
            <a:pPr lvl="1"/>
            <a:r>
              <a:rPr lang="en-US" dirty="0" smtClean="0"/>
              <a:t>Observer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635450" y="1295400"/>
            <a:ext cx="0" cy="5029200"/>
          </a:xfrm>
          <a:prstGeom prst="line">
            <a:avLst/>
          </a:prstGeom>
          <a:ln w="25400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loud 5"/>
          <p:cNvSpPr/>
          <p:nvPr/>
        </p:nvSpPr>
        <p:spPr>
          <a:xfrm>
            <a:off x="1676400" y="4114800"/>
            <a:ext cx="2133600" cy="190500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6200000">
            <a:off x="4813770" y="2840723"/>
            <a:ext cx="692151" cy="4916706"/>
          </a:xfrm>
          <a:prstGeom prst="triangle">
            <a:avLst/>
          </a:prstGeom>
          <a:solidFill>
            <a:srgbClr val="FF0000">
              <a:alpha val="25882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09248" y="5118100"/>
            <a:ext cx="742050" cy="41909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 Calibration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84400"/>
                <a:ext cx="8229600" cy="45212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l-GR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/>
                  <a:t> is the correction coefficient</a:t>
                </a:r>
              </a:p>
              <a:p>
                <a:pPr lvl="1"/>
                <a:r>
                  <a:rPr lang="en-US" dirty="0" smtClean="0"/>
                  <a:t>&gt; 1.00 the counter is under counting</a:t>
                </a:r>
              </a:p>
              <a:p>
                <a:pPr lvl="1"/>
                <a:r>
                  <a:rPr lang="en-US" dirty="0" smtClean="0"/>
                  <a:t>&lt; 1.00 the counter is over counting</a:t>
                </a:r>
              </a:p>
              <a:p>
                <a:pPr lvl="1"/>
                <a:r>
                  <a:rPr lang="en-US" dirty="0" smtClean="0"/>
                  <a:t>= 1.00 the counter is perfect!  Or, more likely…</a:t>
                </a:r>
              </a:p>
              <a:p>
                <a:pPr marL="704088" lvl="2" indent="0">
                  <a:buNone/>
                </a:pPr>
                <a:r>
                  <a:rPr lang="en-US" dirty="0" smtClean="0"/>
                  <a:t>   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your math is wrong.</a:t>
                </a:r>
              </a:p>
              <a:p>
                <a:r>
                  <a:rPr lang="en-US" dirty="0" smtClean="0"/>
                  <a:t>R</a:t>
                </a:r>
                <a:r>
                  <a:rPr lang="en-US" baseline="30000" dirty="0" smtClean="0"/>
                  <a:t>2</a:t>
                </a:r>
              </a:p>
              <a:p>
                <a:pPr lvl="1"/>
                <a:r>
                  <a:rPr lang="en-US" dirty="0" smtClean="0"/>
                  <a:t>% of variation explained</a:t>
                </a:r>
              </a:p>
              <a:p>
                <a:pPr lvl="1"/>
                <a:r>
                  <a:rPr lang="en-US" dirty="0" smtClean="0"/>
                  <a:t>0.00 = no variation explained</a:t>
                </a:r>
              </a:p>
              <a:p>
                <a:pPr lvl="1"/>
                <a:r>
                  <a:rPr lang="en-US" dirty="0" smtClean="0"/>
                  <a:t>1.00 = all variation explained</a:t>
                </a:r>
              </a:p>
              <a:p>
                <a:pPr lvl="1"/>
                <a:r>
                  <a:rPr lang="en-US" dirty="0" smtClean="0"/>
                  <a:t>Closer to 1.00 means a stronger relationship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84400"/>
                <a:ext cx="8229600" cy="4521200"/>
              </a:xfrm>
              <a:blipFill rotWithShape="0">
                <a:blip r:embed="rId2"/>
                <a:stretch>
                  <a:fillRect t="-1348" b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867400" y="1261070"/>
                <a:ext cx="2590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dirty="0" smtClean="0">
                    <a:latin typeface="+mj-lt"/>
                  </a:rPr>
                  <a:t>y </a:t>
                </a:r>
                <a14:m>
                  <m:oMath xmlns:m="http://schemas.openxmlformats.org/officeDocument/2006/math">
                    <m:r>
                      <a:rPr lang="en-US" sz="5400" i="1" smtClean="0">
                        <a:latin typeface="Cambria Math"/>
                      </a:rPr>
                      <m:t>=</m:t>
                    </m:r>
                    <m:r>
                      <a:rPr lang="el-GR" sz="54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54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sz="54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261070"/>
                <a:ext cx="25908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2706" t="-18543" b="-39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71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monitoring?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F1CD4-965B-4B90-9140-66F2CF7E4A95}" type="slidenum">
              <a:rPr lang="en-US" smtClean="0"/>
              <a:pPr>
                <a:defRPr/>
              </a:pPr>
              <a:t>38</a:t>
            </a:fld>
            <a:endParaRPr lang="en-US">
              <a:solidFill>
                <a:srgbClr val="80808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29086"/>
            <a:ext cx="6781800" cy="45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704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4800" y="6320135"/>
            <a:ext cx="15240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Solitude</a:t>
            </a:r>
            <a:endParaRPr lang="en-US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6320135"/>
            <a:ext cx="17526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Reflection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8111" y="6324600"/>
            <a:ext cx="3505200" cy="461665"/>
          </a:xfrm>
          <a:prstGeom prst="rect">
            <a:avLst/>
          </a:prstGeom>
          <a:gradFill flip="none" rotWithShape="1">
            <a:gsLst>
              <a:gs pos="34000">
                <a:schemeClr val="accent6"/>
              </a:gs>
              <a:gs pos="50000">
                <a:schemeClr val="accent1"/>
              </a:gs>
              <a:gs pos="10000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35000">
                  <a:schemeClr val="accent6">
                    <a:lumMod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Hike in a State Park</a:t>
            </a:r>
            <a:endParaRPr lang="en-US" sz="2400" dirty="0">
              <a:latin typeface="+mj-lt"/>
            </a:endParaRPr>
          </a:p>
        </p:txBody>
      </p:sp>
      <p:cxnSp>
        <p:nvCxnSpPr>
          <p:cNvPr id="23" name="Straight Arrow Connector 22"/>
          <p:cNvCxnSpPr>
            <a:stCxn id="16" idx="3"/>
            <a:endCxn id="19" idx="1"/>
          </p:cNvCxnSpPr>
          <p:nvPr/>
        </p:nvCxnSpPr>
        <p:spPr>
          <a:xfrm>
            <a:off x="1828800" y="6550968"/>
            <a:ext cx="979311" cy="4465"/>
          </a:xfrm>
          <a:prstGeom prst="straightConnector1">
            <a:avLst/>
          </a:prstGeom>
          <a:ln w="698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3"/>
            <a:endCxn id="17" idx="1"/>
          </p:cNvCxnSpPr>
          <p:nvPr/>
        </p:nvCxnSpPr>
        <p:spPr>
          <a:xfrm flipV="1">
            <a:off x="6313311" y="6550968"/>
            <a:ext cx="849489" cy="4465"/>
          </a:xfrm>
          <a:prstGeom prst="straightConnector1">
            <a:avLst/>
          </a:prstGeom>
          <a:ln w="698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28600" y="2205335"/>
            <a:ext cx="8686800" cy="3814465"/>
            <a:chOff x="228600" y="1524000"/>
            <a:chExt cx="8686800" cy="3814465"/>
          </a:xfrm>
        </p:grpSpPr>
        <p:sp>
          <p:nvSpPr>
            <p:cNvPr id="12" name="Rounded Rectangle 11"/>
            <p:cNvSpPr/>
            <p:nvPr/>
          </p:nvSpPr>
          <p:spPr>
            <a:xfrm rot="16200000">
              <a:off x="7406922" y="3038122"/>
              <a:ext cx="2254956" cy="76200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Benefits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778000" y="1524000"/>
              <a:ext cx="5562600" cy="3814465"/>
              <a:chOff x="1778000" y="1828800"/>
              <a:chExt cx="5562600" cy="3814465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996501" y="1981111"/>
                <a:ext cx="5125596" cy="3122738"/>
                <a:chOff x="1996501" y="1981111"/>
                <a:chExt cx="5125596" cy="3122738"/>
              </a:xfrm>
            </p:grpSpPr>
            <p:sp>
              <p:nvSpPr>
                <p:cNvPr id="3" name="Freeform 2"/>
                <p:cNvSpPr/>
                <p:nvPr/>
              </p:nvSpPr>
              <p:spPr>
                <a:xfrm>
                  <a:off x="3050539" y="1981111"/>
                  <a:ext cx="3017519" cy="1828798"/>
                </a:xfrm>
                <a:custGeom>
                  <a:avLst/>
                  <a:gdLst>
                    <a:gd name="connsiteX0" fmla="*/ 0 w 3017519"/>
                    <a:gd name="connsiteY0" fmla="*/ 914399 h 1828798"/>
                    <a:gd name="connsiteX1" fmla="*/ 1508760 w 3017519"/>
                    <a:gd name="connsiteY1" fmla="*/ 0 h 1828798"/>
                    <a:gd name="connsiteX2" fmla="*/ 3017520 w 3017519"/>
                    <a:gd name="connsiteY2" fmla="*/ 914399 h 1828798"/>
                    <a:gd name="connsiteX3" fmla="*/ 1508760 w 3017519"/>
                    <a:gd name="connsiteY3" fmla="*/ 1828798 h 1828798"/>
                    <a:gd name="connsiteX4" fmla="*/ 0 w 3017519"/>
                    <a:gd name="connsiteY4" fmla="*/ 914399 h 1828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17519" h="1828798">
                      <a:moveTo>
                        <a:pt x="0" y="914399"/>
                      </a:moveTo>
                      <a:cubicBezTo>
                        <a:pt x="0" y="409390"/>
                        <a:pt x="675495" y="0"/>
                        <a:pt x="1508760" y="0"/>
                      </a:cubicBezTo>
                      <a:cubicBezTo>
                        <a:pt x="2342025" y="0"/>
                        <a:pt x="3017520" y="409390"/>
                        <a:pt x="3017520" y="914399"/>
                      </a:cubicBezTo>
                      <a:cubicBezTo>
                        <a:pt x="3017520" y="1419408"/>
                        <a:pt x="2342025" y="1828798"/>
                        <a:pt x="1508760" y="1828798"/>
                      </a:cubicBezTo>
                      <a:cubicBezTo>
                        <a:pt x="675495" y="1828798"/>
                        <a:pt x="0" y="1419408"/>
                        <a:pt x="0" y="914399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402336" tIns="320039" rIns="402336" bIns="685800" numCol="1" spcCol="1270" anchor="ctr" anchorCtr="0">
                  <a:noAutofit/>
                </a:bodyPr>
                <a:lstStyle/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en-US" sz="2400" b="1" kern="1200" dirty="0" smtClean="0"/>
                    <a:t>Resource</a:t>
                  </a:r>
                </a:p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en-US" sz="1800" b="0" kern="1200" dirty="0" smtClean="0">
                      <a:solidFill>
                        <a:schemeClr val="accent6"/>
                      </a:solidFill>
                    </a:rPr>
                    <a:t>Trail Impacts</a:t>
                  </a:r>
                  <a:endParaRPr lang="en-US" sz="1800" b="0" kern="1200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4" name="Freeform 3"/>
                <p:cNvSpPr/>
                <p:nvPr/>
              </p:nvSpPr>
              <p:spPr>
                <a:xfrm>
                  <a:off x="4104578" y="3275051"/>
                  <a:ext cx="3017519" cy="1828798"/>
                </a:xfrm>
                <a:custGeom>
                  <a:avLst/>
                  <a:gdLst>
                    <a:gd name="connsiteX0" fmla="*/ 0 w 3017519"/>
                    <a:gd name="connsiteY0" fmla="*/ 914399 h 1828798"/>
                    <a:gd name="connsiteX1" fmla="*/ 1508760 w 3017519"/>
                    <a:gd name="connsiteY1" fmla="*/ 0 h 1828798"/>
                    <a:gd name="connsiteX2" fmla="*/ 3017520 w 3017519"/>
                    <a:gd name="connsiteY2" fmla="*/ 914399 h 1828798"/>
                    <a:gd name="connsiteX3" fmla="*/ 1508760 w 3017519"/>
                    <a:gd name="connsiteY3" fmla="*/ 1828798 h 1828798"/>
                    <a:gd name="connsiteX4" fmla="*/ 0 w 3017519"/>
                    <a:gd name="connsiteY4" fmla="*/ 914399 h 1828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17519" h="1828798">
                      <a:moveTo>
                        <a:pt x="0" y="914399"/>
                      </a:moveTo>
                      <a:cubicBezTo>
                        <a:pt x="0" y="409390"/>
                        <a:pt x="675495" y="0"/>
                        <a:pt x="1508760" y="0"/>
                      </a:cubicBezTo>
                      <a:cubicBezTo>
                        <a:pt x="2342025" y="0"/>
                        <a:pt x="3017520" y="409390"/>
                        <a:pt x="3017520" y="914399"/>
                      </a:cubicBezTo>
                      <a:cubicBezTo>
                        <a:pt x="3017520" y="1419408"/>
                        <a:pt x="2342025" y="1828798"/>
                        <a:pt x="1508760" y="1828798"/>
                      </a:cubicBezTo>
                      <a:cubicBezTo>
                        <a:pt x="675495" y="1828798"/>
                        <a:pt x="0" y="1419408"/>
                        <a:pt x="0" y="914399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922858" tIns="929640" rIns="284150" bIns="350519" numCol="1" spcCol="1270" anchor="ctr" anchorCtr="0">
                  <a:noAutofit/>
                </a:bodyPr>
                <a:lstStyle/>
                <a:p>
                  <a:pPr lvl="0" algn="ctr" defTabSz="106680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en-US" sz="2400" b="1" kern="1200" dirty="0" smtClean="0"/>
                    <a:t>Managerial</a:t>
                  </a:r>
                </a:p>
                <a:p>
                  <a:pPr lvl="0" algn="ctr" defTabSz="1066800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en-US" sz="1800" b="0" kern="1200" dirty="0" smtClean="0">
                      <a:solidFill>
                        <a:schemeClr val="accent6"/>
                      </a:solidFill>
                    </a:rPr>
                    <a:t>Facilities &amp; Development</a:t>
                  </a:r>
                  <a:endParaRPr lang="en-US" sz="1800" b="1" kern="1200" dirty="0"/>
                </a:p>
              </p:txBody>
            </p:sp>
            <p:sp>
              <p:nvSpPr>
                <p:cNvPr id="5" name="Freeform 4"/>
                <p:cNvSpPr/>
                <p:nvPr/>
              </p:nvSpPr>
              <p:spPr>
                <a:xfrm>
                  <a:off x="1996501" y="3275051"/>
                  <a:ext cx="3017519" cy="1828798"/>
                </a:xfrm>
                <a:custGeom>
                  <a:avLst/>
                  <a:gdLst>
                    <a:gd name="connsiteX0" fmla="*/ 0 w 3017519"/>
                    <a:gd name="connsiteY0" fmla="*/ 914399 h 1828798"/>
                    <a:gd name="connsiteX1" fmla="*/ 1508760 w 3017519"/>
                    <a:gd name="connsiteY1" fmla="*/ 0 h 1828798"/>
                    <a:gd name="connsiteX2" fmla="*/ 3017520 w 3017519"/>
                    <a:gd name="connsiteY2" fmla="*/ 914399 h 1828798"/>
                    <a:gd name="connsiteX3" fmla="*/ 1508760 w 3017519"/>
                    <a:gd name="connsiteY3" fmla="*/ 1828798 h 1828798"/>
                    <a:gd name="connsiteX4" fmla="*/ 0 w 3017519"/>
                    <a:gd name="connsiteY4" fmla="*/ 914399 h 1828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17519" h="1828798">
                      <a:moveTo>
                        <a:pt x="0" y="914399"/>
                      </a:moveTo>
                      <a:cubicBezTo>
                        <a:pt x="0" y="409390"/>
                        <a:pt x="675495" y="0"/>
                        <a:pt x="1508760" y="0"/>
                      </a:cubicBezTo>
                      <a:cubicBezTo>
                        <a:pt x="2342025" y="0"/>
                        <a:pt x="3017520" y="409390"/>
                        <a:pt x="3017520" y="914399"/>
                      </a:cubicBezTo>
                      <a:cubicBezTo>
                        <a:pt x="3017520" y="1419408"/>
                        <a:pt x="2342025" y="1828798"/>
                        <a:pt x="1508760" y="1828798"/>
                      </a:cubicBezTo>
                      <a:cubicBezTo>
                        <a:pt x="675495" y="1828798"/>
                        <a:pt x="0" y="1419408"/>
                        <a:pt x="0" y="914399"/>
                      </a:cubicBez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5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/>
                </a:fontRef>
              </p:style>
              <p:txBody>
                <a:bodyPr spcFirstLastPara="0" vert="horz" wrap="square" lIns="284150" tIns="1021080" rIns="922858" bIns="350519" numCol="1" spcCol="1270" anchor="ctr" anchorCtr="0">
                  <a:noAutofit/>
                </a:bodyPr>
                <a:lstStyle/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en-US" sz="2400" b="1" kern="1200" dirty="0" smtClean="0"/>
                    <a:t>Social</a:t>
                  </a:r>
                </a:p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en-US" sz="1800" b="0" kern="1200" dirty="0" smtClean="0">
                      <a:solidFill>
                        <a:schemeClr val="accent6"/>
                      </a:solidFill>
                    </a:rPr>
                    <a:t>Trail Encounters</a:t>
                  </a:r>
                  <a:endParaRPr lang="en-US" sz="1800" b="1" kern="1200" dirty="0" smtClean="0"/>
                </a:p>
                <a:p>
                  <a:pPr lvl="0" algn="ctr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n-US" sz="2400" b="1" kern="1200" dirty="0"/>
                </a:p>
              </p:txBody>
            </p:sp>
          </p:grpSp>
          <p:sp>
            <p:nvSpPr>
              <p:cNvPr id="13" name="Rounded Rectangle 12"/>
              <p:cNvSpPr/>
              <p:nvPr/>
            </p:nvSpPr>
            <p:spPr>
              <a:xfrm>
                <a:off x="3200400" y="3276600"/>
                <a:ext cx="2590800" cy="685800"/>
              </a:xfrm>
              <a:prstGeom prst="roundRect">
                <a:avLst/>
              </a:prstGeom>
              <a:noFill/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Activities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778000" y="1828800"/>
                <a:ext cx="5562600" cy="3814465"/>
              </a:xfrm>
              <a:prstGeom prst="roundRect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920218" y="5181600"/>
                <a:ext cx="13035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Setting</a:t>
                </a:r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>
              <a:off x="990600" y="3424535"/>
              <a:ext cx="762000" cy="4465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 rot="16200000">
              <a:off x="-517878" y="3038122"/>
              <a:ext cx="2254956" cy="762000"/>
            </a:xfrm>
            <a:prstGeom prst="roundRect">
              <a:avLst/>
            </a:prstGeom>
            <a:noFill/>
            <a:ln w="57150">
              <a:solidFill>
                <a:schemeClr val="tx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/>
                <a:t>Motivations</a:t>
              </a:r>
              <a:endParaRPr lang="en-US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7372350" y="3422650"/>
              <a:ext cx="762000" cy="4465"/>
            </a:xfrm>
            <a:prstGeom prst="straightConnector1">
              <a:avLst/>
            </a:prstGeom>
            <a:ln w="698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Dimensions of Recreation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19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– Impact – Quality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2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– Impact – Quality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11086431"/>
              </p:ext>
            </p:extLst>
          </p:nvPr>
        </p:nvGraphicFramePr>
        <p:xfrm>
          <a:off x="4648200" y="2057400"/>
          <a:ext cx="4267200" cy="414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228600" y="2257098"/>
            <a:ext cx="4422180" cy="4052576"/>
            <a:chOff x="2738" y="1878"/>
            <a:chExt cx="8785" cy="7736"/>
          </a:xfrm>
        </p:grpSpPr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4203" y="1878"/>
              <a:ext cx="0" cy="6600"/>
            </a:xfrm>
            <a:prstGeom prst="line">
              <a:avLst/>
            </a:prstGeom>
            <a:noFill/>
            <a:ln w="28575">
              <a:solidFill>
                <a:srgbClr val="08080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4203" y="8478"/>
              <a:ext cx="7320" cy="0"/>
            </a:xfrm>
            <a:prstGeom prst="line">
              <a:avLst/>
            </a:prstGeom>
            <a:noFill/>
            <a:ln w="28575">
              <a:solidFill>
                <a:srgbClr val="080808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V="1">
              <a:off x="4203" y="2238"/>
              <a:ext cx="6360" cy="624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u="sng" dirty="0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 flipH="1">
              <a:off x="4203" y="6918"/>
              <a:ext cx="1560" cy="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5763" y="6918"/>
              <a:ext cx="0" cy="156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6963" y="5718"/>
              <a:ext cx="0" cy="276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4203" y="5718"/>
              <a:ext cx="2760" cy="0"/>
            </a:xfrm>
            <a:prstGeom prst="line">
              <a:avLst/>
            </a:prstGeom>
            <a:noFill/>
            <a:ln w="12700">
              <a:solidFill>
                <a:srgbClr val="080808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5251" y="8479"/>
              <a:ext cx="1125" cy="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80808"/>
                  </a:solidFill>
                  <a:effectLst/>
                  <a:latin typeface="Arial" pitchFamily="34" charset="0"/>
                  <a:cs typeface="Arial" pitchFamily="34" charset="0"/>
                </a:rPr>
                <a:t>X1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6376" y="8479"/>
              <a:ext cx="1225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80808"/>
                  </a:solidFill>
                  <a:effectLst/>
                  <a:latin typeface="Arial" pitchFamily="34" charset="0"/>
                  <a:cs typeface="Arial" pitchFamily="34" charset="0"/>
                </a:rPr>
                <a:t>X2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6402" y="9084"/>
              <a:ext cx="1962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80808"/>
                  </a:solidFill>
                  <a:effectLst/>
                  <a:cs typeface="Arial" pitchFamily="34" charset="0"/>
                </a:rPr>
                <a:t>Use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046" y="5326"/>
              <a:ext cx="1173" cy="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80808"/>
                  </a:solidFill>
                  <a:effectLst/>
                  <a:latin typeface="Arial" pitchFamily="34" charset="0"/>
                  <a:cs typeface="Arial" pitchFamily="34" charset="0"/>
                </a:rPr>
                <a:t>Y2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3022" y="6588"/>
              <a:ext cx="1173" cy="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80808"/>
                  </a:solidFill>
                  <a:effectLst/>
                  <a:latin typeface="Arial" pitchFamily="34" charset="0"/>
                  <a:cs typeface="Arial" pitchFamily="34" charset="0"/>
                </a:rPr>
                <a:t>Y1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 rot="16200000">
              <a:off x="397" y="4716"/>
              <a:ext cx="5298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80808"/>
                  </a:solidFill>
                  <a:effectLst/>
                  <a:cs typeface="Arial" pitchFamily="34" charset="0"/>
                </a:rPr>
                <a:t>Impact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5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76200" y="2209800"/>
            <a:ext cx="3048000" cy="14478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Based Management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1905000" y="4038600"/>
            <a:ext cx="25146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en-US" sz="3200" b="1" dirty="0" smtClean="0"/>
              <a:t>Indicators</a:t>
            </a:r>
            <a:endParaRPr lang="en-US" sz="2000" dirty="0"/>
          </a:p>
        </p:txBody>
      </p:sp>
      <p:sp>
        <p:nvSpPr>
          <p:cNvPr id="28" name="Rounded Rectangle 27"/>
          <p:cNvSpPr/>
          <p:nvPr/>
        </p:nvSpPr>
        <p:spPr>
          <a:xfrm>
            <a:off x="1828800" y="3886200"/>
            <a:ext cx="25146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Bent-Up Arrow 35"/>
          <p:cNvSpPr/>
          <p:nvPr/>
        </p:nvSpPr>
        <p:spPr>
          <a:xfrm rot="5400000">
            <a:off x="800100" y="3810000"/>
            <a:ext cx="876300" cy="8001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47"/>
          <p:cNvGrpSpPr/>
          <p:nvPr/>
        </p:nvGrpSpPr>
        <p:grpSpPr>
          <a:xfrm>
            <a:off x="4448467" y="3962400"/>
            <a:ext cx="1266533" cy="990600"/>
            <a:chOff x="522110" y="4953000"/>
            <a:chExt cx="1352071" cy="1295400"/>
          </a:xfrm>
          <a:solidFill>
            <a:srgbClr val="FFC000"/>
          </a:solidFill>
        </p:grpSpPr>
        <p:sp>
          <p:nvSpPr>
            <p:cNvPr id="46" name="U-Turn Arrow 45"/>
            <p:cNvSpPr/>
            <p:nvPr/>
          </p:nvSpPr>
          <p:spPr>
            <a:xfrm rot="10800000">
              <a:off x="522110" y="5638800"/>
              <a:ext cx="1303866" cy="609600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U-Turn Arrow 46"/>
            <p:cNvSpPr/>
            <p:nvPr/>
          </p:nvSpPr>
          <p:spPr>
            <a:xfrm>
              <a:off x="570316" y="4953000"/>
              <a:ext cx="1303865" cy="609600"/>
            </a:xfrm>
            <a:prstGeom prst="uturnArrow">
              <a:avLst>
                <a:gd name="adj1" fmla="val 25000"/>
                <a:gd name="adj2" fmla="val 25000"/>
                <a:gd name="adj3" fmla="val 25000"/>
                <a:gd name="adj4" fmla="val 43750"/>
                <a:gd name="adj5" fmla="val 10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6019800" y="4038600"/>
            <a:ext cx="26670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en-US" sz="3200" b="1" dirty="0" smtClean="0"/>
              <a:t>Monitoring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5943600" y="3886200"/>
            <a:ext cx="26670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951111" y="5562600"/>
            <a:ext cx="2514600" cy="76200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en-US" sz="3200" b="1" dirty="0" smtClean="0"/>
              <a:t>Standards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3874911" y="5410200"/>
            <a:ext cx="25146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ent-Up Arrow 30"/>
          <p:cNvSpPr/>
          <p:nvPr/>
        </p:nvSpPr>
        <p:spPr>
          <a:xfrm rot="5400000" flipV="1">
            <a:off x="6612468" y="5350932"/>
            <a:ext cx="872064" cy="838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Bent-Up Arrow 31"/>
          <p:cNvSpPr/>
          <p:nvPr/>
        </p:nvSpPr>
        <p:spPr>
          <a:xfrm rot="10800000" flipV="1">
            <a:off x="2785536" y="5181600"/>
            <a:ext cx="872064" cy="8382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" y="2514600"/>
            <a:ext cx="25146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numCol="1" rtlCol="0" anchor="ctr"/>
          <a:lstStyle/>
          <a:p>
            <a:r>
              <a:rPr lang="en-US" sz="3200" b="1" dirty="0" smtClean="0"/>
              <a:t>Objective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12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Based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4876800" cy="4325112"/>
          </a:xfrm>
        </p:spPr>
        <p:txBody>
          <a:bodyPr/>
          <a:lstStyle/>
          <a:p>
            <a:r>
              <a:rPr lang="en-US" dirty="0" smtClean="0"/>
              <a:t>Objective </a:t>
            </a:r>
          </a:p>
          <a:p>
            <a:pPr lvl="1"/>
            <a:r>
              <a:rPr lang="en-US" dirty="0" smtClean="0"/>
              <a:t>Defines quality</a:t>
            </a:r>
          </a:p>
          <a:p>
            <a:pPr lvl="1"/>
            <a:r>
              <a:rPr lang="en-US" dirty="0" smtClean="0"/>
              <a:t>Desired conditions</a:t>
            </a:r>
          </a:p>
          <a:p>
            <a:endParaRPr lang="en-US" dirty="0" smtClean="0"/>
          </a:p>
          <a:p>
            <a:r>
              <a:rPr lang="en-US" dirty="0" smtClean="0"/>
              <a:t>Indicator</a:t>
            </a:r>
          </a:p>
          <a:p>
            <a:pPr lvl="1"/>
            <a:r>
              <a:rPr lang="en-US" dirty="0" smtClean="0"/>
              <a:t>Proxy(</a:t>
            </a:r>
            <a:r>
              <a:rPr lang="en-US" dirty="0" err="1" smtClean="0"/>
              <a:t>ies</a:t>
            </a:r>
            <a:r>
              <a:rPr lang="en-US" dirty="0" smtClean="0"/>
              <a:t>) for objective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ensitive to use</a:t>
            </a:r>
          </a:p>
          <a:p>
            <a:pPr lvl="2"/>
            <a:r>
              <a:rPr lang="en-US" dirty="0" smtClean="0"/>
              <a:t>Measurable</a:t>
            </a:r>
          </a:p>
          <a:p>
            <a:pPr lvl="2"/>
            <a:r>
              <a:rPr lang="en-US" dirty="0" smtClean="0"/>
              <a:t>Manageable 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24791288"/>
              </p:ext>
            </p:extLst>
          </p:nvPr>
        </p:nvGraphicFramePr>
        <p:xfrm>
          <a:off x="5181600" y="2057400"/>
          <a:ext cx="3733800" cy="4145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ight Brace 6"/>
          <p:cNvSpPr/>
          <p:nvPr/>
        </p:nvSpPr>
        <p:spPr>
          <a:xfrm>
            <a:off x="3733800" y="2209800"/>
            <a:ext cx="609600" cy="1447800"/>
          </a:xfrm>
          <a:prstGeom prst="righ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343401" y="2933700"/>
            <a:ext cx="827690" cy="968164"/>
          </a:xfrm>
          <a:custGeom>
            <a:avLst/>
            <a:gdLst>
              <a:gd name="connsiteX0" fmla="*/ 0 w 772511"/>
              <a:gd name="connsiteY0" fmla="*/ 0 h 985243"/>
              <a:gd name="connsiteX1" fmla="*/ 409904 w 772511"/>
              <a:gd name="connsiteY1" fmla="*/ 157655 h 985243"/>
              <a:gd name="connsiteX2" fmla="*/ 472966 w 772511"/>
              <a:gd name="connsiteY2" fmla="*/ 867103 h 985243"/>
              <a:gd name="connsiteX3" fmla="*/ 772511 w 772511"/>
              <a:gd name="connsiteY3" fmla="*/ 977462 h 98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511" h="985243">
                <a:moveTo>
                  <a:pt x="0" y="0"/>
                </a:moveTo>
                <a:cubicBezTo>
                  <a:pt x="165538" y="6569"/>
                  <a:pt x="331076" y="13138"/>
                  <a:pt x="409904" y="157655"/>
                </a:cubicBezTo>
                <a:cubicBezTo>
                  <a:pt x="488732" y="302172"/>
                  <a:pt x="412532" y="730469"/>
                  <a:pt x="472966" y="867103"/>
                </a:cubicBezTo>
                <a:cubicBezTo>
                  <a:pt x="533400" y="1003737"/>
                  <a:pt x="652955" y="990599"/>
                  <a:pt x="772511" y="977462"/>
                </a:cubicBezTo>
              </a:path>
            </a:pathLst>
          </a:custGeom>
          <a:noFill/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4724400" y="4267200"/>
            <a:ext cx="609600" cy="2057400"/>
          </a:xfrm>
          <a:prstGeom prst="righ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297214" y="4130566"/>
            <a:ext cx="1907627" cy="1166648"/>
          </a:xfrm>
          <a:custGeom>
            <a:avLst/>
            <a:gdLst>
              <a:gd name="connsiteX0" fmla="*/ 0 w 1907627"/>
              <a:gd name="connsiteY0" fmla="*/ 1166648 h 1166648"/>
              <a:gd name="connsiteX1" fmla="*/ 993227 w 1907627"/>
              <a:gd name="connsiteY1" fmla="*/ 914400 h 1166648"/>
              <a:gd name="connsiteX2" fmla="*/ 1907627 w 1907627"/>
              <a:gd name="connsiteY2" fmla="*/ 0 h 116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7627" h="1166648">
                <a:moveTo>
                  <a:pt x="0" y="1166648"/>
                </a:moveTo>
                <a:cubicBezTo>
                  <a:pt x="337644" y="1137744"/>
                  <a:pt x="675289" y="1108841"/>
                  <a:pt x="993227" y="914400"/>
                </a:cubicBezTo>
                <a:cubicBezTo>
                  <a:pt x="1311165" y="719959"/>
                  <a:pt x="1609396" y="359979"/>
                  <a:pt x="1907627" y="0"/>
                </a:cubicBezTo>
              </a:path>
            </a:pathLst>
          </a:custGeom>
          <a:noFill/>
          <a:ln w="57150">
            <a:solidFill>
              <a:schemeClr val="tx2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51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4800" y="6320135"/>
            <a:ext cx="15240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Solitude</a:t>
            </a:r>
            <a:endParaRPr lang="en-US" sz="24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6320135"/>
            <a:ext cx="17526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Reflection</a:t>
            </a:r>
            <a:endParaRPr lang="en-US" sz="24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08111" y="6324600"/>
            <a:ext cx="3505200" cy="461665"/>
          </a:xfrm>
          <a:prstGeom prst="rect">
            <a:avLst/>
          </a:prstGeom>
          <a:gradFill flip="none" rotWithShape="1">
            <a:gsLst>
              <a:gs pos="34000">
                <a:schemeClr val="accent6"/>
              </a:gs>
              <a:gs pos="50000">
                <a:schemeClr val="accent1"/>
              </a:gs>
              <a:gs pos="100000">
                <a:schemeClr val="accent1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gradFill flip="none" rotWithShape="1">
              <a:gsLst>
                <a:gs pos="35000">
                  <a:schemeClr val="accent6">
                    <a:lumMod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Hike in a State Park</a:t>
            </a:r>
            <a:endParaRPr lang="en-US" sz="2400" dirty="0">
              <a:latin typeface="+mj-lt"/>
            </a:endParaRPr>
          </a:p>
        </p:txBody>
      </p:sp>
      <p:cxnSp>
        <p:nvCxnSpPr>
          <p:cNvPr id="23" name="Straight Arrow Connector 22"/>
          <p:cNvCxnSpPr>
            <a:stCxn id="16" idx="3"/>
            <a:endCxn id="19" idx="1"/>
          </p:cNvCxnSpPr>
          <p:nvPr/>
        </p:nvCxnSpPr>
        <p:spPr>
          <a:xfrm>
            <a:off x="1828800" y="6550968"/>
            <a:ext cx="979311" cy="4465"/>
          </a:xfrm>
          <a:prstGeom prst="straightConnector1">
            <a:avLst/>
          </a:prstGeom>
          <a:ln w="698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3"/>
            <a:endCxn id="17" idx="1"/>
          </p:cNvCxnSpPr>
          <p:nvPr/>
        </p:nvCxnSpPr>
        <p:spPr>
          <a:xfrm flipV="1">
            <a:off x="6313311" y="6550968"/>
            <a:ext cx="849489" cy="4465"/>
          </a:xfrm>
          <a:prstGeom prst="straightConnector1">
            <a:avLst/>
          </a:prstGeom>
          <a:ln w="698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28600" y="1219200"/>
            <a:ext cx="8839200" cy="4572000"/>
            <a:chOff x="228600" y="838200"/>
            <a:chExt cx="8839200" cy="4572000"/>
          </a:xfrm>
        </p:grpSpPr>
        <p:grpSp>
          <p:nvGrpSpPr>
            <p:cNvPr id="2" name="Group 32"/>
            <p:cNvGrpSpPr/>
            <p:nvPr/>
          </p:nvGrpSpPr>
          <p:grpSpPr>
            <a:xfrm>
              <a:off x="5257800" y="1981200"/>
              <a:ext cx="3810000" cy="3429000"/>
              <a:chOff x="4114800" y="2209800"/>
              <a:chExt cx="3810000" cy="3429000"/>
            </a:xfrm>
          </p:grpSpPr>
          <p:graphicFrame>
            <p:nvGraphicFramePr>
              <p:cNvPr id="24" name="Chart 23"/>
              <p:cNvGraphicFramePr/>
              <p:nvPr>
                <p:extLst>
                  <p:ext uri="{D42A27DB-BD31-4B8C-83A1-F6EECF244321}">
                    <p14:modId xmlns:p14="http://schemas.microsoft.com/office/powerpoint/2010/main" val="2161840287"/>
                  </p:ext>
                </p:extLst>
              </p:nvPr>
            </p:nvGraphicFramePr>
            <p:xfrm>
              <a:off x="4114800" y="2209800"/>
              <a:ext cx="3810000" cy="3429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6" name="Rectangle 25"/>
              <p:cNvSpPr/>
              <p:nvPr/>
            </p:nvSpPr>
            <p:spPr>
              <a:xfrm rot="2460789">
                <a:off x="5583344" y="3190751"/>
                <a:ext cx="13003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 dirty="0" smtClean="0"/>
                  <a:t>Indicator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838200"/>
              <a:ext cx="8686800" cy="3811588"/>
              <a:chOff x="228600" y="762000"/>
              <a:chExt cx="8686800" cy="3811588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981200" y="914400"/>
                <a:ext cx="2286000" cy="533400"/>
              </a:xfrm>
              <a:prstGeom prst="roundRect">
                <a:avLst/>
              </a:prstGeom>
              <a:noFill/>
              <a:ln w="762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Activities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16200000">
                <a:off x="7406922" y="1508478"/>
                <a:ext cx="2254956" cy="762000"/>
              </a:xfrm>
              <a:prstGeom prst="roundRect">
                <a:avLst/>
              </a:prstGeom>
              <a:noFill/>
              <a:ln w="57150"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Benefits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1778000" y="762000"/>
                <a:ext cx="5562600" cy="1143000"/>
              </a:xfrm>
              <a:prstGeom prst="roundRect">
                <a:avLst/>
              </a:prstGeom>
              <a:noFill/>
              <a:ln w="762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b"/>
              <a:lstStyle/>
              <a:p>
                <a:pPr algn="ctr"/>
                <a:endParaRPr lang="en-US" sz="2400" b="1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097238" y="952268"/>
                <a:ext cx="13035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</a:rPr>
                  <a:t>Setting</a:t>
                </a: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>
                <a:off x="990600" y="1290935"/>
                <a:ext cx="762000" cy="4465"/>
              </a:xfrm>
              <a:prstGeom prst="straightConnector1">
                <a:avLst/>
              </a:prstGeom>
              <a:ln w="6985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Rounded Rectangle 10"/>
              <p:cNvSpPr/>
              <p:nvPr/>
            </p:nvSpPr>
            <p:spPr>
              <a:xfrm rot="16200000">
                <a:off x="-517878" y="1508478"/>
                <a:ext cx="2254956" cy="762000"/>
              </a:xfrm>
              <a:prstGeom prst="round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Motivations</a:t>
                </a:r>
                <a:endParaRPr lang="en-US" dirty="0" smtClean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7380111" y="1284111"/>
                <a:ext cx="762000" cy="4465"/>
              </a:xfrm>
              <a:prstGeom prst="straightConnector1">
                <a:avLst/>
              </a:prstGeom>
              <a:ln w="69850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/>
              <p:cNvSpPr/>
              <p:nvPr/>
            </p:nvSpPr>
            <p:spPr>
              <a:xfrm>
                <a:off x="2851604" y="1524000"/>
                <a:ext cx="34179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accent1"/>
                    </a:solidFill>
                  </a:rPr>
                  <a:t>Resource – Social – Managerial</a:t>
                </a:r>
              </a:p>
            </p:txBody>
          </p:sp>
          <p:sp>
            <p:nvSpPr>
              <p:cNvPr id="18" name="Cloud 17"/>
              <p:cNvSpPr/>
              <p:nvPr/>
            </p:nvSpPr>
            <p:spPr>
              <a:xfrm>
                <a:off x="3200400" y="2209800"/>
                <a:ext cx="1981200" cy="1524000"/>
              </a:xfrm>
              <a:prstGeom prst="cloud">
                <a:avLst/>
              </a:prstGeom>
              <a:ln w="57150">
                <a:solidFill>
                  <a:schemeClr val="accent1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chemeClr val="tx1"/>
                    </a:solidFill>
                  </a:rPr>
                  <a:t>Objective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 rot="5400000">
                <a:off x="1828800" y="2514600"/>
                <a:ext cx="914400" cy="0"/>
              </a:xfrm>
              <a:prstGeom prst="line">
                <a:avLst/>
              </a:prstGeom>
              <a:ln w="635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2286000" y="2971800"/>
                <a:ext cx="838200" cy="1588"/>
              </a:xfrm>
              <a:prstGeom prst="straightConnector1">
                <a:avLst/>
              </a:prstGeom>
              <a:ln w="635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4191000" y="4114800"/>
                <a:ext cx="914400" cy="0"/>
              </a:xfrm>
              <a:prstGeom prst="line">
                <a:avLst/>
              </a:prstGeom>
              <a:ln w="635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4648200" y="4572000"/>
                <a:ext cx="838200" cy="1588"/>
              </a:xfrm>
              <a:prstGeom prst="straightConnector1">
                <a:avLst/>
              </a:prstGeom>
              <a:ln w="63500" cap="rnd">
                <a:solidFill>
                  <a:schemeClr val="tx1"/>
                </a:solidFill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Box 53"/>
          <p:cNvSpPr txBox="1"/>
          <p:nvPr/>
        </p:nvSpPr>
        <p:spPr>
          <a:xfrm>
            <a:off x="304800" y="5851368"/>
            <a:ext cx="8610600" cy="397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smtClean="0"/>
              <a:t>Objective</a:t>
            </a:r>
            <a:r>
              <a:rPr lang="en-US" dirty="0" smtClean="0"/>
              <a:t>: Solitude     </a:t>
            </a:r>
            <a:r>
              <a:rPr lang="en-US" b="1" dirty="0" smtClean="0"/>
              <a:t>Indicator</a:t>
            </a:r>
            <a:r>
              <a:rPr lang="en-US" dirty="0" smtClean="0"/>
              <a:t>: Trail encounters     </a:t>
            </a:r>
            <a:r>
              <a:rPr lang="en-US" b="1" dirty="0" smtClean="0"/>
              <a:t>LAC</a:t>
            </a:r>
            <a:r>
              <a:rPr lang="en-US" dirty="0" smtClean="0"/>
              <a:t>: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774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</TotalTime>
  <Words>539</Words>
  <Application>Microsoft Office PowerPoint</Application>
  <PresentationFormat>On-screen Show (4:3)</PresentationFormat>
  <Paragraphs>281</Paragraphs>
  <Slides>38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Urban</vt:lpstr>
      <vt:lpstr>Monitoring Forest Recreation in Vermont</vt:lpstr>
      <vt:lpstr>Motivations  Benefits</vt:lpstr>
      <vt:lpstr>Activity &amp; Setting</vt:lpstr>
      <vt:lpstr>Multiple Dimensions of Recreation</vt:lpstr>
      <vt:lpstr>Use – Impact – Quality</vt:lpstr>
      <vt:lpstr>Use – Impact – Quality</vt:lpstr>
      <vt:lpstr>Objective Based Management</vt:lpstr>
      <vt:lpstr>Objective Based Management</vt:lpstr>
      <vt:lpstr>PowerPoint Presentation</vt:lpstr>
      <vt:lpstr>Objective Based Management</vt:lpstr>
      <vt:lpstr>Objective Based Management</vt:lpstr>
      <vt:lpstr>Monitoring</vt:lpstr>
      <vt:lpstr>Relationships &amp; Conditions</vt:lpstr>
      <vt:lpstr>Basic Techniques</vt:lpstr>
      <vt:lpstr>Registers &amp; Permits</vt:lpstr>
      <vt:lpstr>Surveys</vt:lpstr>
      <vt:lpstr>Counters</vt:lpstr>
      <vt:lpstr>Trail Counter  Placement</vt:lpstr>
      <vt:lpstr>Trail Counter  Placement</vt:lpstr>
      <vt:lpstr>Trail Counter  Placement</vt:lpstr>
      <vt:lpstr>Trail Counter  Placement</vt:lpstr>
      <vt:lpstr>Trail Counter  Placement</vt:lpstr>
      <vt:lpstr>Trail Counter  Placement</vt:lpstr>
      <vt:lpstr>Trail Counter  Placement</vt:lpstr>
      <vt:lpstr>Trail Counter  Placement</vt:lpstr>
      <vt:lpstr>Trail Counter  Placement</vt:lpstr>
      <vt:lpstr>Trail Counter  Placement</vt:lpstr>
      <vt:lpstr>Trail Counter  Placement</vt:lpstr>
      <vt:lpstr>Trail Counter Placement</vt:lpstr>
      <vt:lpstr>Trail Counter Placement</vt:lpstr>
      <vt:lpstr>Trail Counter Placement</vt:lpstr>
      <vt:lpstr>Trail Counter Placement</vt:lpstr>
      <vt:lpstr>Intermediate Techniques</vt:lpstr>
      <vt:lpstr>Counter Calibration</vt:lpstr>
      <vt:lpstr>Counter Calibration</vt:lpstr>
      <vt:lpstr>Counter Calibration</vt:lpstr>
      <vt:lpstr>Counter Calibration</vt:lpstr>
      <vt:lpstr>Questions about monitoring?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for High Quality Wilderness Experiences</dc:title>
  <dc:creator>Administrator</dc:creator>
  <cp:lastModifiedBy>Carl Waite</cp:lastModifiedBy>
  <cp:revision>68</cp:revision>
  <cp:lastPrinted>2011-11-15T00:33:55Z</cp:lastPrinted>
  <dcterms:created xsi:type="dcterms:W3CDTF">2006-08-16T00:00:00Z</dcterms:created>
  <dcterms:modified xsi:type="dcterms:W3CDTF">2014-12-09T18:38:59Z</dcterms:modified>
</cp:coreProperties>
</file>